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841" r:id="rId4"/>
  </p:sldMasterIdLst>
  <p:notesMasterIdLst>
    <p:notesMasterId r:id="rId35"/>
  </p:notesMasterIdLst>
  <p:handoutMasterIdLst>
    <p:handoutMasterId r:id="rId36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</p:sldIdLst>
  <p:sldSz cx="12192000" cy="6858000"/>
  <p:notesSz cx="6797675" cy="9926638"/>
  <p:embeddedFontLst>
    <p:embeddedFont>
      <p:font typeface="微软雅黑" panose="020B0503020204020204" pitchFamily="34" charset="-122"/>
      <p:regular r:id="rId37"/>
      <p:bold r:id="rId38"/>
    </p:embeddedFont>
    <p:embeddedFont>
      <p:font typeface="方正兰亭黑简体" panose="02010600030101010101" charset="-122"/>
      <p:regular r:id="rId39"/>
    </p:embeddedFont>
  </p:embeddedFontLst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userDrawn="1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1515"/>
    <a:srgbClr val="C7000B"/>
    <a:srgbClr val="575756"/>
    <a:srgbClr val="FFFFFF"/>
    <a:srgbClr val="DD4654"/>
    <a:srgbClr val="F3D2D5"/>
    <a:srgbClr val="E6A8AD"/>
    <a:srgbClr val="E57B84"/>
    <a:srgbClr val="E57984"/>
    <a:srgbClr val="BF00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4504" autoAdjust="0"/>
  </p:normalViewPr>
  <p:slideViewPr>
    <p:cSldViewPr snapToGrid="0" snapToObjects="1">
      <p:cViewPr varScale="1">
        <p:scale>
          <a:sx n="75" d="100"/>
          <a:sy n="75" d="100"/>
        </p:scale>
        <p:origin x="974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2898" y="42"/>
      </p:cViewPr>
      <p:guideLst>
        <p:guide orient="horz"/>
        <p:guide pos="2141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3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1.fntdata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>
                <a:latin typeface="Arial" panose="020B0604020202020204" pitchFamily="34" charset="0"/>
              </a:rPr>
              <a:t>2/21/2021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4896" y="766800"/>
            <a:ext cx="5932800" cy="333774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t" anchorCtr="0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4896" y="4603008"/>
            <a:ext cx="5932800" cy="5108400"/>
          </a:xfrm>
          <a:prstGeom prst="rect">
            <a:avLst/>
          </a:prstGeom>
        </p:spPr>
        <p:txBody>
          <a:bodyPr vert="horz" lIns="97200" tIns="45720" rIns="9720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8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•"/>
      <a:defRPr sz="1100" kern="1200" baseline="0">
        <a:solidFill>
          <a:schemeClr val="tx1"/>
        </a:solidFill>
        <a:latin typeface="Arial" panose="020B0604020202020204" pitchFamily="34" charset="0"/>
        <a:ea typeface="方正兰亭黑简体" panose="02000000000000000000" pitchFamily="2" charset="-122"/>
        <a:cs typeface="+mn-cs"/>
      </a:defRPr>
    </a:lvl1pPr>
    <a:lvl2pPr marL="540000" indent="-180000" algn="l" defTabSz="1219304" rtl="0" eaLnBrk="1" fontAlgn="ctr" latinLnBrk="0" hangingPunct="1">
      <a:lnSpc>
        <a:spcPct val="125000"/>
      </a:lnSpc>
      <a:spcAft>
        <a:spcPts val="600"/>
      </a:spcAft>
      <a:buClrTx/>
      <a:buFont typeface="Huawei Sans" panose="020C0503030203020204" pitchFamily="34" charset="0"/>
      <a:buChar char="▫"/>
      <a:defRPr sz="1100" kern="1200" baseline="0">
        <a:solidFill>
          <a:schemeClr val="tx1"/>
        </a:solidFill>
        <a:latin typeface="Arial" panose="020B0604020202020204" pitchFamily="34" charset="0"/>
        <a:ea typeface="方正兰亭黑简体" panose="02000000000000000000" pitchFamily="2" charset="-122"/>
        <a:cs typeface="+mn-cs"/>
      </a:defRPr>
    </a:lvl2pPr>
    <a:lvl3pPr marL="900000" indent="-180000" algn="l" defTabSz="1219304" rtl="0" eaLnBrk="1" fontAlgn="ctr" latinLnBrk="0" hangingPunct="1">
      <a:lnSpc>
        <a:spcPct val="125000"/>
      </a:lnSpc>
      <a:spcAft>
        <a:spcPts val="600"/>
      </a:spcAft>
      <a:buFont typeface="微软雅黑" panose="020B0503020204020204" pitchFamily="34" charset="-122"/>
      <a:buChar char="▪"/>
      <a:defRPr sz="1100" kern="1200" baseline="0">
        <a:solidFill>
          <a:schemeClr val="tx1"/>
        </a:solidFill>
        <a:latin typeface="Arial" panose="020B0604020202020204" pitchFamily="34" charset="0"/>
        <a:ea typeface="方正兰亭黑简体" panose="02000000000000000000" pitchFamily="2" charset="-122"/>
        <a:cs typeface="+mn-cs"/>
      </a:defRPr>
    </a:lvl3pPr>
    <a:lvl4pPr marL="126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−"/>
      <a:defRPr sz="1100" kern="1200" baseline="0">
        <a:solidFill>
          <a:schemeClr val="tx1"/>
        </a:solidFill>
        <a:latin typeface="Arial" panose="020B0604020202020204" pitchFamily="34" charset="0"/>
        <a:ea typeface="方正兰亭黑简体" panose="02000000000000000000" pitchFamily="2" charset="-122"/>
        <a:cs typeface="+mn-cs"/>
      </a:defRPr>
    </a:lvl4pPr>
    <a:lvl5pPr marL="162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~"/>
      <a:defRPr sz="1100" kern="1200" baseline="0">
        <a:solidFill>
          <a:schemeClr val="tx1"/>
        </a:solidFill>
        <a:latin typeface="Arial" panose="020B0604020202020204" pitchFamily="34" charset="0"/>
        <a:ea typeface="方正兰亭黑简体" panose="02000000000000000000" pitchFamily="2" charset="-122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  <p:extLst mod="1">
    <p:ext uri="{620B2872-D7B9-4A21-9093-7833F8D536E1}">
      <p15:sldGuideLst xmlns:p15="http://schemas.microsoft.com/office/powerpoint/2012/main">
        <p15:guide id="2" orient="horz" pos="2886" userDrawn="1">
          <p15:clr>
            <a:srgbClr val="F26B43"/>
          </p15:clr>
        </p15:guide>
        <p15:guide id="3" orient="horz" pos="482" userDrawn="1">
          <p15:clr>
            <a:srgbClr val="F26B43"/>
          </p15:clr>
        </p15:guide>
        <p15:guide id="4" orient="horz" pos="2591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  <p15:guide id="6" pos="4021" userDrawn="1">
          <p15:clr>
            <a:srgbClr val="F26B43"/>
          </p15:clr>
        </p15:guide>
        <p15:guide id="7" pos="279" userDrawn="1">
          <p15:clr>
            <a:srgbClr val="F26B43"/>
          </p15:clr>
        </p15:guide>
        <p15:guide id="8" pos="2139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4544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Маршрутизатор R1 </a:t>
            </a:r>
            <a:r>
              <a:rPr lang="ru-RU" dirty="0"/>
              <a:t>подключается к </a:t>
            </a:r>
            <a:r>
              <a:rPr lang="ru-RU" dirty="0" smtClean="0"/>
              <a:t>коммутатору SW1 </a:t>
            </a:r>
            <a:r>
              <a:rPr lang="ru-RU" dirty="0"/>
              <a:t>через физический интерфейс (GE 0/0/1). На физическом интерфейсе создаются два субинтерфейса (GE 0/0/1.10 и GE 0/0/1.20) и используются в качестве шлюзов по умолчанию VLAN 10 и VLAN 20 соответственно.</a:t>
            </a:r>
          </a:p>
          <a:p>
            <a:r>
              <a:rPr lang="ru-RU" dirty="0"/>
              <a:t>Субинтерфейсы уровня 3 не поддерживают пакеты VLAN и отбрасывают их после получения. Чтобы предотвратить эту проблему, теги VLAN должны быть удалены из пакетов на субинтерфейсе. Другими словами, требуется завершение (терминирование) тега VLAN.</a:t>
            </a:r>
          </a:p>
          <a:p>
            <a:endParaRPr lang="en-US" altLang="zh-CN" dirty="0" smtClean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5689816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Субинтерфейс реализует </a:t>
            </a:r>
            <a:r>
              <a:rPr lang="ru-RU" dirty="0" smtClean="0"/>
              <a:t>терминирование тега </a:t>
            </a:r>
            <a:r>
              <a:rPr lang="ru-RU" dirty="0"/>
              <a:t>VLAN следующим образом:</a:t>
            </a:r>
          </a:p>
          <a:p>
            <a:pPr lvl="1"/>
            <a:r>
              <a:rPr lang="ru-RU" dirty="0"/>
              <a:t>у</a:t>
            </a:r>
            <a:r>
              <a:rPr lang="ru-RU" dirty="0" smtClean="0"/>
              <a:t>даляет </a:t>
            </a:r>
            <a:r>
              <a:rPr lang="ru-RU" dirty="0"/>
              <a:t>теги VLAN из полученных пакетов перед пересылкой или обработкой пакетов.</a:t>
            </a:r>
          </a:p>
          <a:p>
            <a:pPr lvl="1"/>
            <a:r>
              <a:rPr lang="ru-RU" dirty="0"/>
              <a:t>д</a:t>
            </a:r>
            <a:r>
              <a:rPr lang="ru-RU" dirty="0" smtClean="0"/>
              <a:t>обавляет </a:t>
            </a:r>
            <a:r>
              <a:rPr lang="ru-RU" dirty="0"/>
              <a:t>теги VLAN к пакетам перед пересылкой пакетов.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6731497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0850" y="760413"/>
            <a:ext cx="5934075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marR="0" lvl="0" indent="-180975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ru-RU" sz="1100" dirty="0">
                <a:solidFill>
                  <a:srgbClr val="000000"/>
                </a:solidFill>
                <a:ea typeface="微软雅黑"/>
                <a:cs typeface="Arial" panose="020B0604020202020204" pitchFamily="34" charset="0"/>
              </a:rPr>
              <a:t>Команда </a:t>
            </a:r>
            <a:r>
              <a:rPr lang="ru-RU" sz="1100" b="1" dirty="0">
                <a:solidFill>
                  <a:srgbClr val="000000"/>
                </a:solidFill>
                <a:ea typeface="微软雅黑"/>
                <a:cs typeface="Arial" panose="020B0604020202020204" pitchFamily="34" charset="0"/>
              </a:rPr>
              <a:t>interface</a:t>
            </a:r>
            <a:r>
              <a:rPr lang="ru-RU" sz="1100" dirty="0">
                <a:solidFill>
                  <a:srgbClr val="000000"/>
                </a:solidFill>
                <a:ea typeface="方正兰亭黑简体" panose="02000000000000000000" pitchFamily="2" charset="-122"/>
                <a:cs typeface="Arial" panose="020B0604020202020204" pitchFamily="34" charset="0"/>
              </a:rPr>
              <a:t> </a:t>
            </a:r>
            <a:r>
              <a:rPr lang="ru-RU" sz="1100" b="0" i="1" dirty="0">
                <a:solidFill>
                  <a:srgbClr val="000000"/>
                </a:solidFill>
                <a:ea typeface="微软雅黑"/>
                <a:cs typeface="Arial" panose="020B0604020202020204" pitchFamily="34" charset="0"/>
              </a:rPr>
              <a:t>interface-type</a:t>
            </a:r>
            <a:r>
              <a:rPr kumimoji="0" lang="ru-RU" sz="110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方正兰亭黑简体" panose="02000000000000000000" pitchFamily="2" charset="-122"/>
              </a:rPr>
              <a:t> </a:t>
            </a:r>
            <a:r>
              <a:rPr kumimoji="0" lang="ru-RU" sz="1100" i="1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方正兰亭黑简体" panose="02000000000000000000" pitchFamily="2" charset="-122"/>
              </a:rPr>
              <a:t>interface-number.sub-interface number</a:t>
            </a:r>
            <a:r>
              <a:rPr lang="ru-RU" sz="1100" dirty="0">
                <a:solidFill>
                  <a:srgbClr val="000000"/>
                </a:solidFill>
                <a:ea typeface="方正兰亭黑简体" panose="02000000000000000000" pitchFamily="2" charset="-122"/>
              </a:rPr>
              <a:t> создает субинтерфейс. </a:t>
            </a:r>
            <a:r>
              <a:rPr kumimoji="0" lang="ru-RU" sz="1100" i="1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方正兰亭黑简体" panose="02000000000000000000" pitchFamily="2" charset="-122"/>
              </a:rPr>
              <a:t>sub-interface </a:t>
            </a:r>
            <a:r>
              <a:rPr kumimoji="0" lang="ru-RU" sz="1100" i="1" u="none" strike="noStrike" cap="none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ea typeface="方正兰亭黑简体" panose="02000000000000000000" pitchFamily="2" charset="-122"/>
              </a:rPr>
              <a:t>number,</a:t>
            </a:r>
            <a:r>
              <a:rPr kumimoji="0" lang="ru-RU" sz="1100" u="none" strike="noStrike" cap="none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ea typeface="方正兰亭黑简体" panose="02000000000000000000" pitchFamily="2" charset="-122"/>
              </a:rPr>
              <a:t> </a:t>
            </a:r>
            <a:r>
              <a:rPr kumimoji="0" lang="ru-RU" sz="110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方正兰亭黑简体" panose="02000000000000000000" pitchFamily="2" charset="-122"/>
              </a:rPr>
              <a:t>определяет номер субинтерфейса на физическом интерфейсе. Для того чтобы упростить </a:t>
            </a:r>
            <a:r>
              <a:rPr kumimoji="0" lang="ru-RU" sz="1100" u="none" strike="noStrike" cap="none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ea typeface="方正兰亭黑简体" panose="02000000000000000000" pitchFamily="2" charset="-122"/>
              </a:rPr>
              <a:t>запоминание, </a:t>
            </a:r>
            <a:r>
              <a:rPr kumimoji="0" lang="ru-RU" sz="110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方正兰亭黑简体" panose="02000000000000000000" pitchFamily="2" charset="-122"/>
              </a:rPr>
              <a:t>номер субинтерфейса, как правило, совпадает с ID VLAN, </a:t>
            </a:r>
            <a:r>
              <a:rPr kumimoji="0" lang="ru-RU" sz="11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方正兰亭黑简体" panose="02000000000000000000" pitchFamily="2" charset="-122"/>
              </a:rPr>
              <a:t>который</a:t>
            </a:r>
            <a:r>
              <a:rPr kumimoji="0" lang="ru-RU" sz="110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方正兰亭黑简体" panose="02000000000000000000" pitchFamily="2" charset="-122"/>
              </a:rPr>
              <a:t> </a:t>
            </a:r>
            <a:r>
              <a:rPr kumimoji="0" lang="ru-RU" sz="1100" u="none" strike="noStrike" cap="none" normalizeH="0" baseline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ea typeface="方正兰亭黑简体" panose="02000000000000000000" pitchFamily="2" charset="-122"/>
              </a:rPr>
              <a:t>терминируется на </a:t>
            </a:r>
            <a:r>
              <a:rPr kumimoji="0" lang="ru-RU" sz="110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方正兰亭黑简体" panose="02000000000000000000" pitchFamily="2" charset="-122"/>
              </a:rPr>
              <a:t>субинтерфейсе.</a:t>
            </a:r>
          </a:p>
          <a:p>
            <a:pPr marL="171450" marR="0" lvl="0" indent="-171450" defTabSz="914400" fontAlgn="base">
              <a:lnSpc>
                <a:spcPct val="125000"/>
              </a:lnSpc>
              <a:spcBef>
                <a:spcPct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ru-RU" sz="1100" dirty="0">
                <a:ea typeface="方正兰亭黑简体" panose="02000000000000000000" pitchFamily="2" charset="-122"/>
                <a:cs typeface="Arial" panose="020B0604020202020204" pitchFamily="34" charset="0"/>
              </a:rPr>
              <a:t>Команда </a:t>
            </a:r>
            <a:r>
              <a:rPr lang="ru-RU" sz="1100" b="1" dirty="0">
                <a:ea typeface="方正兰亭黑简体" panose="02000000000000000000" pitchFamily="2" charset="-122"/>
                <a:cs typeface="Arial" panose="020B0604020202020204" pitchFamily="34" charset="0"/>
              </a:rPr>
              <a:t>dot1q termination vid</a:t>
            </a:r>
            <a:r>
              <a:rPr lang="ru-RU" sz="1100" dirty="0">
                <a:ea typeface="方正兰亭黑简体" panose="02000000000000000000" pitchFamily="2" charset="-122"/>
                <a:cs typeface="Arial" panose="020B0604020202020204" pitchFamily="34" charset="0"/>
              </a:rPr>
              <a:t> активирует терминирование тега Dot1q VLAN для пакетов с одним тегом на субинтерфейсе. По умолчанию, терминирование тега Dot1q VLAN для пакетов с одним тегом на субинтерфейсе не включено. Команда </a:t>
            </a:r>
            <a:r>
              <a:rPr lang="ru-RU" sz="1100" b="1" dirty="0">
                <a:ea typeface="方正兰亭黑简体" panose="02000000000000000000" pitchFamily="2" charset="-122"/>
                <a:cs typeface="Arial" panose="020B0604020202020204" pitchFamily="34" charset="0"/>
              </a:rPr>
              <a:t>arp broadcast enable</a:t>
            </a:r>
            <a:r>
              <a:rPr lang="ru-RU" sz="1100" dirty="0">
                <a:ea typeface="方正兰亭黑简体" panose="02000000000000000000" pitchFamily="2" charset="-122"/>
                <a:cs typeface="Arial" panose="020B0604020202020204" pitchFamily="34" charset="0"/>
              </a:rPr>
              <a:t> активирует широковещание ARP на субинтерфейсе терминирования тега VLAN. По умолчанию широковещание ARP не включено на субинтерфейсе терминирования тега VLAN. Субинтерфейсы терминирования тега VLAN не могут пересылать широковещательные пакеты и автоматически отбрасывать полученные. Чтобы </a:t>
            </a:r>
            <a:r>
              <a:rPr lang="ru-RU" sz="1100" dirty="0" smtClean="0">
                <a:ea typeface="方正兰亭黑简体" panose="02000000000000000000" pitchFamily="2" charset="-122"/>
                <a:cs typeface="Arial" panose="020B0604020202020204" pitchFamily="34" charset="0"/>
              </a:rPr>
              <a:t>разрешить данному субинтерфейсу</a:t>
            </a:r>
            <a:r>
              <a:rPr lang="ru-RU" sz="1100" baseline="0" dirty="0">
                <a:ea typeface="方正兰亭黑简体" panose="02000000000000000000" pitchFamily="2" charset="-122"/>
                <a:cs typeface="Arial" panose="020B0604020202020204" pitchFamily="34" charset="0"/>
              </a:rPr>
              <a:t> </a:t>
            </a:r>
            <a:r>
              <a:rPr lang="ru-RU" sz="1100" dirty="0" smtClean="0">
                <a:ea typeface="方正兰亭黑简体" panose="02000000000000000000" pitchFamily="2" charset="-122"/>
                <a:cs typeface="Arial" panose="020B0604020202020204" pitchFamily="34" charset="0"/>
              </a:rPr>
              <a:t>пересылать </a:t>
            </a:r>
            <a:r>
              <a:rPr lang="ru-RU" sz="1100" dirty="0">
                <a:ea typeface="方正兰亭黑简体" panose="02000000000000000000" pitchFamily="2" charset="-122"/>
                <a:cs typeface="Arial" panose="020B0604020202020204" pitchFamily="34" charset="0"/>
              </a:rPr>
              <a:t>широковещательные пакеты, выполните команду </a:t>
            </a:r>
            <a:r>
              <a:rPr lang="ru-RU" sz="1100" b="1" dirty="0">
                <a:ea typeface="方正兰亭黑简体" panose="02000000000000000000" pitchFamily="2" charset="-122"/>
                <a:cs typeface="Arial" panose="020B0604020202020204" pitchFamily="34" charset="0"/>
              </a:rPr>
              <a:t>arp broadcast enable</a:t>
            </a:r>
            <a:r>
              <a:rPr lang="ru-RU" sz="1100" dirty="0">
                <a:ea typeface="方正兰亭黑简体" panose="02000000000000000000" pitchFamily="2" charset="-122"/>
                <a:cs typeface="Arial" panose="020B0604020202020204" pitchFamily="34" charset="0"/>
              </a:rPr>
              <a:t>.</a:t>
            </a:r>
          </a:p>
          <a:p>
            <a:pPr marL="180975" marR="0" lvl="0" indent="-180975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ts val="600"/>
              </a:spcAft>
              <a:buClrTx/>
              <a:buSzPct val="60000"/>
              <a:buFont typeface="Wingdings" pitchFamily="2" charset="2"/>
              <a:buChar char="l"/>
              <a:tabLst/>
              <a:defRPr/>
            </a:pP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微软雅黑" panose="020B0503020204020204" pitchFamily="34" charset="-122"/>
              <a:cs typeface="+mn-cs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64495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5824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4738270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0850" y="760413"/>
            <a:ext cx="5934075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975" marR="0" lvl="0" indent="-180975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100" u="none" strike="noStrike" cap="none" normalizeH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+mn-cs"/>
              </a:rPr>
              <a:t>Команда </a:t>
            </a:r>
            <a:r>
              <a:rPr kumimoji="0" lang="ru-RU" sz="1100" b="1" u="none" strike="noStrike" cap="none" normalizeH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+mn-cs"/>
              </a:rPr>
              <a:t>interface vlanif</a:t>
            </a:r>
            <a:r>
              <a:rPr kumimoji="0" lang="ru-RU" sz="1100" u="none" strike="noStrike" cap="none" normalizeH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+mn-cs"/>
              </a:rPr>
              <a:t> vlan-id создает интерфейс VLANIF и отображает вид интерфейса VLANIF. vlan-id </a:t>
            </a:r>
            <a:r>
              <a:rPr kumimoji="0" lang="ru-RU" sz="1100" u="none" strike="noStrike" cap="none" normalizeH="0" noProof="0" dirty="0" smtClean="0">
                <a:ln>
                  <a:noFill/>
                </a:ln>
                <a:solidFill>
                  <a:srgbClr val="000000"/>
                </a:solidFill>
                <a:uLnTx/>
                <a:uFillTx/>
                <a:cs typeface="+mn-cs"/>
              </a:rPr>
              <a:t>означает идентификатор </a:t>
            </a:r>
            <a:r>
              <a:rPr kumimoji="0" lang="ru-RU" sz="1100" u="none" strike="noStrike" cap="none" normalizeH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+mn-cs"/>
              </a:rPr>
              <a:t>VLAN, связанный с интерфейсом VLANIF.</a:t>
            </a:r>
            <a:r>
              <a:rPr kumimoji="0" lang="ru-RU" sz="1100" b="0" u="none" strike="noStrike" cap="none" normalizeH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+mn-cs"/>
              </a:rPr>
              <a:t> </a:t>
            </a:r>
            <a:r>
              <a:rPr kumimoji="0" lang="ru-RU" sz="1100" b="0" i="0" u="none" strike="noStrike" cap="none" normalizeH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cs typeface="+mn-cs"/>
              </a:rPr>
              <a:t>IP-адрес интерфейса VLANIF используется в качестве IP-адреса шлюза ПК и должен находиться в том же сегменте сети, что и IP-адрес ПК.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3655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12917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3027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8178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425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9079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5728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NAPT: преобразует IP-адрес и номер порта в заголовке IP-пакета в другой IP-адрес и номер порта. </a:t>
            </a:r>
            <a:r>
              <a:rPr lang="ru-RU" dirty="0" smtClean="0"/>
              <a:t>В основном NAPT используется </a:t>
            </a:r>
            <a:r>
              <a:rPr lang="ru-RU" dirty="0"/>
              <a:t>для обеспечения доступа устройствам во внутренней сети (частные IP-адреса) к внешней сети (общедоступные IP-адреса). NAPT позволяет устанавливать соответствие между несколькими частными IP-адресами с одним и тем же общедоступным IP-адресом. Таким образом, несколько частных IP-адресов могут получить доступ к Интернету одновременно с использованием одного и того же общедоступного IP-адреса.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1537661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этом примере предполагается, что требуемые записи ARP или MAC-адреса уже существуют на всех устройствах.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2012237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3912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6055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9891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Трансляция сетевых адресов (NAT) преобразует IP-адреса в заголовках IP-пакетов в другие IP-адреса.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377927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0850" y="760413"/>
            <a:ext cx="5934075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0828" indent="-220828">
              <a:lnSpc>
                <a:spcPct val="125000"/>
              </a:lnSpc>
              <a:buSzPct val="90000"/>
              <a:buFont typeface="+mj-lt"/>
              <a:buAutoNum type="arabicPeriod"/>
            </a:pPr>
            <a:r>
              <a:rPr lang="ru-RU" sz="1100" b="0" i="0" u="none" dirty="0"/>
              <a:t>Настроить интерфейс как транковый или гибридный, чтобы разрешить передавать в пакетах теги VLAN, соответствующие </a:t>
            </a:r>
            <a:r>
              <a:rPr lang="ru-RU" sz="1100" b="0" i="0" u="none" dirty="0" smtClean="0"/>
              <a:t>терминалам.</a:t>
            </a:r>
            <a:endParaRPr lang="ru-RU" sz="1100" b="1" i="1" u="sng" dirty="0"/>
          </a:p>
          <a:p>
            <a:pPr marL="220828" indent="-220828">
              <a:lnSpc>
                <a:spcPct val="125000"/>
              </a:lnSpc>
              <a:buSzPct val="90000"/>
              <a:buFont typeface="+mj-lt"/>
              <a:buAutoNum type="arabicPeriod"/>
            </a:pPr>
            <a:r>
              <a:rPr lang="ru-RU" sz="1100" dirty="0" smtClean="0"/>
              <a:t>IP-адреса источника и </a:t>
            </a:r>
            <a:r>
              <a:rPr lang="ru-RU" sz="1100" dirty="0"/>
              <a:t>назначения остаются неизменными во время пересылки пакетов (без NAT), но изменяются </a:t>
            </a:r>
            <a:r>
              <a:rPr lang="ru-RU" sz="1100" dirty="0" smtClean="0"/>
              <a:t>MAC-адреса источника и назначения</a:t>
            </a:r>
            <a:r>
              <a:rPr lang="ru-RU" sz="1100" dirty="0"/>
              <a:t>. Каждый раз, когда пакет проходит через устройство уровня 3, его </a:t>
            </a:r>
            <a:r>
              <a:rPr lang="ru-RU" sz="1100" dirty="0" smtClean="0"/>
              <a:t>MAC-адреса источника и назначения </a:t>
            </a:r>
            <a:r>
              <a:rPr lang="ru-RU" sz="1100" dirty="0"/>
              <a:t>изменяются.</a:t>
            </a:r>
          </a:p>
        </p:txBody>
      </p:sp>
    </p:spTree>
    <p:extLst>
      <p:ext uri="{BB962C8B-B14F-4D97-AF65-F5344CB8AC3E}">
        <p14:creationId xmlns:p14="http://schemas.microsoft.com/office/powerpoint/2010/main" val="4077913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3170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0009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3599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8293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259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639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212613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156986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4749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Настройте VLAN на коммутаторе уровня 2. Каждая VLAN использует независимый интерфейс коммутатора для подключения к маршрутизатору.</a:t>
            </a:r>
          </a:p>
          <a:p>
            <a:r>
              <a:rPr lang="ru-RU" dirty="0"/>
              <a:t>Маршрутизатор предоставляет два физических интерфейса в качестве шлюзов по умолчанию для ПК в VLAN 10 и VLAN 20 соответственно, чтобы ПК могли взаимодействовать друг с другом.</a:t>
            </a:r>
          </a:p>
          <a:p>
            <a:endParaRPr lang="zh-CN" altLang="en-US" dirty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239419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#修订记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ChangeArrowheads="1"/>
          </p:cNvSpPr>
          <p:nvPr userDrawn="1"/>
        </p:nvSpPr>
        <p:spPr bwMode="auto">
          <a:xfrm>
            <a:off x="952501" y="368660"/>
            <a:ext cx="420739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58" tIns="39127" rIns="78258" bIns="39127" anchor="ctr"/>
          <a:lstStyle/>
          <a:p>
            <a:pPr marL="0" marR="0" lvl="0" indent="0" algn="l" defTabSz="1001624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3500" b="1" baseline="0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</a:rPr>
              <a:t>История изменений</a:t>
            </a:r>
            <a:endParaRPr lang="zh-CN" altLang="en-US" sz="3500" b="1" baseline="0" dirty="0" smtClean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2" name="Text Box 58"/>
          <p:cNvSpPr txBox="1">
            <a:spLocks noChangeArrowheads="1"/>
          </p:cNvSpPr>
          <p:nvPr userDrawn="1"/>
        </p:nvSpPr>
        <p:spPr bwMode="auto">
          <a:xfrm>
            <a:off x="7487791" y="368660"/>
            <a:ext cx="399644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ru-RU" altLang="zh-CN" sz="2800" kern="1200" baseline="0" dirty="0" smtClean="0">
                <a:solidFill>
                  <a:srgbClr val="4D4D4D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+mn-cs"/>
              </a:rPr>
              <a:t>Не для печати</a:t>
            </a:r>
            <a:endParaRPr lang="zh-CN" altLang="en-US" sz="2800" kern="1200" baseline="0" dirty="0">
              <a:solidFill>
                <a:srgbClr val="4D4D4D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+mn-cs"/>
            </a:endParaRPr>
          </a:p>
        </p:txBody>
      </p:sp>
      <p:graphicFrame>
        <p:nvGraphicFramePr>
          <p:cNvPr id="33" name="Group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263303674"/>
              </p:ext>
            </p:extLst>
          </p:nvPr>
        </p:nvGraphicFramePr>
        <p:xfrm>
          <a:off x="1007534" y="1232756"/>
          <a:ext cx="10464802" cy="1082675"/>
        </p:xfrm>
        <a:graphic>
          <a:graphicData uri="http://schemas.openxmlformats.org/drawingml/2006/table">
            <a:tbl>
              <a:tblPr/>
              <a:tblGrid>
                <a:gridCol w="30590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54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739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764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Code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Product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Product Version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Course Version</a:t>
                      </a: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4" name="Group 2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293528"/>
              </p:ext>
            </p:extLst>
          </p:nvPr>
        </p:nvGraphicFramePr>
        <p:xfrm>
          <a:off x="1007533" y="2529867"/>
          <a:ext cx="10464800" cy="3527425"/>
        </p:xfrm>
        <a:graphic>
          <a:graphicData uri="http://schemas.openxmlformats.org/drawingml/2006/table">
            <a:tbl>
              <a:tblPr/>
              <a:tblGrid>
                <a:gridCol w="30858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59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121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109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Author/ID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Date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Reviewer/ID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New</a:t>
                      </a:r>
                      <a:r>
                        <a:rPr kumimoji="1" lang="zh-CN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/</a:t>
                      </a: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Update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0491851"/>
                  </a:ext>
                </a:extLst>
              </a:tr>
            </a:tbl>
          </a:graphicData>
        </a:graphic>
      </p:graphicFrame>
      <p:sp>
        <p:nvSpPr>
          <p:cNvPr id="35" name="文本占位符 7"/>
          <p:cNvSpPr>
            <a:spLocks noGrp="1"/>
          </p:cNvSpPr>
          <p:nvPr>
            <p:ph type="body" sz="quarter" idx="17" hasCustomPrompt="1"/>
          </p:nvPr>
        </p:nvSpPr>
        <p:spPr>
          <a:xfrm>
            <a:off x="1007535" y="1803960"/>
            <a:ext cx="3024237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Course Code</a:t>
            </a:r>
          </a:p>
        </p:txBody>
      </p:sp>
      <p:sp>
        <p:nvSpPr>
          <p:cNvPr id="36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4079776" y="1803960"/>
            <a:ext cx="21100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Product</a:t>
            </a:r>
          </a:p>
        </p:txBody>
      </p:sp>
      <p:sp>
        <p:nvSpPr>
          <p:cNvPr id="37" name="文本占位符 7"/>
          <p:cNvSpPr>
            <a:spLocks noGrp="1"/>
          </p:cNvSpPr>
          <p:nvPr>
            <p:ph type="body" sz="quarter" idx="19" hasCustomPrompt="1"/>
          </p:nvPr>
        </p:nvSpPr>
        <p:spPr>
          <a:xfrm>
            <a:off x="6239934" y="1803960"/>
            <a:ext cx="284439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X.X</a:t>
            </a:r>
          </a:p>
        </p:txBody>
      </p:sp>
      <p:sp>
        <p:nvSpPr>
          <p:cNvPr id="38" name="文本占位符 7"/>
          <p:cNvSpPr>
            <a:spLocks noGrp="1"/>
          </p:cNvSpPr>
          <p:nvPr>
            <p:ph type="body" sz="quarter" idx="20" hasCustomPrompt="1"/>
          </p:nvPr>
        </p:nvSpPr>
        <p:spPr>
          <a:xfrm>
            <a:off x="9084332" y="1803960"/>
            <a:ext cx="2388001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X.X</a:t>
            </a:r>
          </a:p>
        </p:txBody>
      </p:sp>
      <p:sp>
        <p:nvSpPr>
          <p:cNvPr id="39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07533" y="3089025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Author/ID</a:t>
            </a:r>
          </a:p>
        </p:txBody>
      </p:sp>
      <p:sp>
        <p:nvSpPr>
          <p:cNvPr id="40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4079776" y="3089025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2015.01.25</a:t>
            </a:r>
            <a:endParaRPr lang="zh-CN" altLang="en-US" dirty="0"/>
          </a:p>
        </p:txBody>
      </p:sp>
      <p:sp>
        <p:nvSpPr>
          <p:cNvPr id="41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9933" y="3089025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Reviewer/ID</a:t>
            </a:r>
          </a:p>
        </p:txBody>
      </p:sp>
      <p:sp>
        <p:nvSpPr>
          <p:cNvPr id="42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9168341" y="3089025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Type</a:t>
            </a:r>
            <a:endParaRPr lang="zh-CN" altLang="en-US" dirty="0"/>
          </a:p>
        </p:txBody>
      </p:sp>
      <p:sp>
        <p:nvSpPr>
          <p:cNvPr id="43" name="文本占位符 7">
            <a:extLst>
              <a:ext uri="{FF2B5EF4-FFF2-40B4-BE49-F238E27FC236}">
                <a16:creationId xmlns="" xmlns:a16="http://schemas.microsoft.com/office/drawing/2014/main" id="{44F86C3E-C49E-485B-8EB0-960F412822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9436" y="3608189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Author/ID</a:t>
            </a:r>
          </a:p>
        </p:txBody>
      </p:sp>
      <p:sp>
        <p:nvSpPr>
          <p:cNvPr id="44" name="文本占位符 7">
            <a:extLst>
              <a:ext uri="{FF2B5EF4-FFF2-40B4-BE49-F238E27FC236}">
                <a16:creationId xmlns="" xmlns:a16="http://schemas.microsoft.com/office/drawing/2014/main" id="{DB3D228B-4BFD-4782-B68D-12F66EA8C5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91679" y="3608189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2015.01.25</a:t>
            </a:r>
            <a:endParaRPr lang="zh-CN" altLang="en-US" dirty="0"/>
          </a:p>
        </p:txBody>
      </p:sp>
      <p:sp>
        <p:nvSpPr>
          <p:cNvPr id="45" name="文本占位符 7">
            <a:extLst>
              <a:ext uri="{FF2B5EF4-FFF2-40B4-BE49-F238E27FC236}">
                <a16:creationId xmlns="" xmlns:a16="http://schemas.microsoft.com/office/drawing/2014/main" id="{FECCD724-6B1F-4104-8A9B-6B6764A3F85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51836" y="3608189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Reviewer/ID</a:t>
            </a:r>
          </a:p>
        </p:txBody>
      </p:sp>
      <p:sp>
        <p:nvSpPr>
          <p:cNvPr id="46" name="文本占位符 7">
            <a:extLst>
              <a:ext uri="{FF2B5EF4-FFF2-40B4-BE49-F238E27FC236}">
                <a16:creationId xmlns="" xmlns:a16="http://schemas.microsoft.com/office/drawing/2014/main" id="{57E1C633-41F6-4A25-9DB3-D6799CE610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80244" y="3608189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Type</a:t>
            </a:r>
            <a:endParaRPr lang="zh-CN" altLang="en-US" dirty="0"/>
          </a:p>
        </p:txBody>
      </p:sp>
      <p:sp>
        <p:nvSpPr>
          <p:cNvPr id="47" name="文本占位符 7">
            <a:extLst>
              <a:ext uri="{FF2B5EF4-FFF2-40B4-BE49-F238E27FC236}">
                <a16:creationId xmlns="" xmlns:a16="http://schemas.microsoft.com/office/drawing/2014/main" id="{C68CBD59-B896-4217-9781-389A1B11CE8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95796" y="4077072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Author/ID</a:t>
            </a:r>
          </a:p>
        </p:txBody>
      </p:sp>
      <p:sp>
        <p:nvSpPr>
          <p:cNvPr id="48" name="文本占位符 7">
            <a:extLst>
              <a:ext uri="{FF2B5EF4-FFF2-40B4-BE49-F238E27FC236}">
                <a16:creationId xmlns="" xmlns:a16="http://schemas.microsoft.com/office/drawing/2014/main" id="{791E82EE-AF55-486C-953D-3BD5CEE81CE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68039" y="4077072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2015.01.25</a:t>
            </a:r>
            <a:endParaRPr lang="zh-CN" altLang="en-US" dirty="0"/>
          </a:p>
        </p:txBody>
      </p:sp>
      <p:sp>
        <p:nvSpPr>
          <p:cNvPr id="49" name="文本占位符 7">
            <a:extLst>
              <a:ext uri="{FF2B5EF4-FFF2-40B4-BE49-F238E27FC236}">
                <a16:creationId xmlns="" xmlns:a16="http://schemas.microsoft.com/office/drawing/2014/main" id="{0F4FBCD0-2E04-4942-AFAF-B2774F425F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28196" y="4077072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Reviewer/ID</a:t>
            </a:r>
          </a:p>
        </p:txBody>
      </p:sp>
      <p:sp>
        <p:nvSpPr>
          <p:cNvPr id="50" name="文本占位符 7">
            <a:extLst>
              <a:ext uri="{FF2B5EF4-FFF2-40B4-BE49-F238E27FC236}">
                <a16:creationId xmlns="" xmlns:a16="http://schemas.microsoft.com/office/drawing/2014/main" id="{701F8BDF-8D3E-4528-8B32-92CDA38CF25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56604" y="4077072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Type</a:t>
            </a:r>
            <a:endParaRPr lang="zh-CN" altLang="en-US" dirty="0"/>
          </a:p>
        </p:txBody>
      </p:sp>
      <p:sp>
        <p:nvSpPr>
          <p:cNvPr id="51" name="文本占位符 7">
            <a:extLst>
              <a:ext uri="{FF2B5EF4-FFF2-40B4-BE49-F238E27FC236}">
                <a16:creationId xmlns="" xmlns:a16="http://schemas.microsoft.com/office/drawing/2014/main" id="{2DAE044E-F1B2-424B-BDD0-3E92A10C469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9436" y="4581128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Author/ID</a:t>
            </a:r>
          </a:p>
        </p:txBody>
      </p:sp>
      <p:sp>
        <p:nvSpPr>
          <p:cNvPr id="52" name="文本占位符 7">
            <a:extLst>
              <a:ext uri="{FF2B5EF4-FFF2-40B4-BE49-F238E27FC236}">
                <a16:creationId xmlns="" xmlns:a16="http://schemas.microsoft.com/office/drawing/2014/main" id="{19929436-360F-44DC-A864-1DA42B5919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91679" y="4581128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2015.01.25</a:t>
            </a:r>
            <a:endParaRPr lang="zh-CN" altLang="en-US" dirty="0"/>
          </a:p>
        </p:txBody>
      </p:sp>
      <p:sp>
        <p:nvSpPr>
          <p:cNvPr id="53" name="文本占位符 7">
            <a:extLst>
              <a:ext uri="{FF2B5EF4-FFF2-40B4-BE49-F238E27FC236}">
                <a16:creationId xmlns="" xmlns:a16="http://schemas.microsoft.com/office/drawing/2014/main" id="{E3F04EDE-0D87-45F2-9033-289878AAF2F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51836" y="4581128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Reviewer/ID</a:t>
            </a:r>
          </a:p>
        </p:txBody>
      </p:sp>
      <p:sp>
        <p:nvSpPr>
          <p:cNvPr id="54" name="文本占位符 7">
            <a:extLst>
              <a:ext uri="{FF2B5EF4-FFF2-40B4-BE49-F238E27FC236}">
                <a16:creationId xmlns="" xmlns:a16="http://schemas.microsoft.com/office/drawing/2014/main" id="{3F9FD2BB-87FB-42F0-8418-F87E96763F6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80244" y="4581128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Type</a:t>
            </a:r>
            <a:endParaRPr lang="zh-CN" altLang="en-US" dirty="0"/>
          </a:p>
        </p:txBody>
      </p:sp>
      <p:sp>
        <p:nvSpPr>
          <p:cNvPr id="55" name="文本占位符 7">
            <a:extLst>
              <a:ext uri="{FF2B5EF4-FFF2-40B4-BE49-F238E27FC236}">
                <a16:creationId xmlns="" xmlns:a16="http://schemas.microsoft.com/office/drawing/2014/main" id="{450C36C1-EC46-4EAC-8A54-EFB2EF58F7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95796" y="5049180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Author/ID</a:t>
            </a:r>
          </a:p>
        </p:txBody>
      </p:sp>
      <p:sp>
        <p:nvSpPr>
          <p:cNvPr id="56" name="文本占位符 7">
            <a:extLst>
              <a:ext uri="{FF2B5EF4-FFF2-40B4-BE49-F238E27FC236}">
                <a16:creationId xmlns="" xmlns:a16="http://schemas.microsoft.com/office/drawing/2014/main" id="{06E305FB-6351-4BDD-B27A-CA91C0B5542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68039" y="5049180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2015.01.25</a:t>
            </a:r>
            <a:endParaRPr lang="zh-CN" altLang="en-US" dirty="0"/>
          </a:p>
        </p:txBody>
      </p:sp>
      <p:sp>
        <p:nvSpPr>
          <p:cNvPr id="57" name="文本占位符 7">
            <a:extLst>
              <a:ext uri="{FF2B5EF4-FFF2-40B4-BE49-F238E27FC236}">
                <a16:creationId xmlns="" xmlns:a16="http://schemas.microsoft.com/office/drawing/2014/main" id="{986CE630-9BBE-44AB-B3AC-29A48255E1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28196" y="5049180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Reviewer/ID</a:t>
            </a:r>
          </a:p>
        </p:txBody>
      </p:sp>
      <p:sp>
        <p:nvSpPr>
          <p:cNvPr id="58" name="文本占位符 7">
            <a:extLst>
              <a:ext uri="{FF2B5EF4-FFF2-40B4-BE49-F238E27FC236}">
                <a16:creationId xmlns="" xmlns:a16="http://schemas.microsoft.com/office/drawing/2014/main" id="{4DDD786F-E21B-4BBC-A377-D2EC3EE5068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56604" y="5049180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Type</a:t>
            </a:r>
            <a:endParaRPr lang="zh-CN" altLang="en-US" dirty="0"/>
          </a:p>
        </p:txBody>
      </p:sp>
      <p:sp>
        <p:nvSpPr>
          <p:cNvPr id="59" name="文本占位符 7">
            <a:extLst>
              <a:ext uri="{FF2B5EF4-FFF2-40B4-BE49-F238E27FC236}">
                <a16:creationId xmlns="" xmlns:a16="http://schemas.microsoft.com/office/drawing/2014/main" id="{EE728293-3BC5-4224-A4F0-27996EC76EA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9436" y="5553236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Author/ID</a:t>
            </a:r>
          </a:p>
        </p:txBody>
      </p:sp>
      <p:sp>
        <p:nvSpPr>
          <p:cNvPr id="60" name="文本占位符 7">
            <a:extLst>
              <a:ext uri="{FF2B5EF4-FFF2-40B4-BE49-F238E27FC236}">
                <a16:creationId xmlns="" xmlns:a16="http://schemas.microsoft.com/office/drawing/2014/main" id="{84C5C924-BCE5-46C8-9041-30EDC3D85E5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91679" y="5553236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2015.01.25</a:t>
            </a:r>
            <a:endParaRPr lang="zh-CN" altLang="en-US" dirty="0"/>
          </a:p>
        </p:txBody>
      </p:sp>
      <p:sp>
        <p:nvSpPr>
          <p:cNvPr id="61" name="文本占位符 7">
            <a:extLst>
              <a:ext uri="{FF2B5EF4-FFF2-40B4-BE49-F238E27FC236}">
                <a16:creationId xmlns="" xmlns:a16="http://schemas.microsoft.com/office/drawing/2014/main" id="{1DBD4C29-C885-4339-873D-B55FBD81DDF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51836" y="5553236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Reviewer/ID</a:t>
            </a:r>
          </a:p>
        </p:txBody>
      </p:sp>
      <p:sp>
        <p:nvSpPr>
          <p:cNvPr id="62" name="文本占位符 7">
            <a:extLst>
              <a:ext uri="{FF2B5EF4-FFF2-40B4-BE49-F238E27FC236}">
                <a16:creationId xmlns="" xmlns:a16="http://schemas.microsoft.com/office/drawing/2014/main" id="{6D84506C-645A-472E-A06C-3A65A77443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180244" y="5553236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Type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7414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#思考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marL="457200" marR="0" indent="-457200" algn="just" defTabSz="801688" rtl="0" eaLnBrk="1" fontAlgn="auto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+mj-lt"/>
              <a:buAutoNum type="arabicPeriod"/>
              <a:tabLst/>
              <a:defRPr sz="20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  <a:lvl2pPr marL="744537" indent="-342900" algn="just" fontAlgn="auto">
              <a:buSzPct val="100000"/>
              <a:buFont typeface="+mj-lt"/>
              <a:buAutoNum type="alphaUcPeriod"/>
              <a:defRPr sz="1800" baseline="0">
                <a:latin typeface="Arial" panose="020B0604020202020204" pitchFamily="34" charset="0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r>
              <a:rPr lang="en-US" altLang="zh-CN" dirty="0" smtClean="0"/>
              <a:t>Question description.</a:t>
            </a:r>
          </a:p>
          <a:p>
            <a:pPr lvl="1"/>
            <a:endParaRPr lang="en-US" altLang="zh-CN" dirty="0"/>
          </a:p>
        </p:txBody>
      </p:sp>
      <p:sp>
        <p:nvSpPr>
          <p:cNvPr id="24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65193" y="434340"/>
            <a:ext cx="2433036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auto"/>
            <a:r>
              <a:rPr lang="ru-RU" altLang="zh-CN" baseline="0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Вопросы </a:t>
            </a:r>
            <a:endParaRPr lang="en-US" altLang="zh-CN" baseline="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5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6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479376" y="424270"/>
            <a:ext cx="495619" cy="592462"/>
            <a:chOff x="5554662" y="2422526"/>
            <a:chExt cx="690564" cy="825500"/>
          </a:xfrm>
          <a:solidFill>
            <a:schemeClr val="bg1"/>
          </a:solidFill>
        </p:grpSpPr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5554662" y="2487613"/>
              <a:ext cx="258763" cy="760413"/>
            </a:xfrm>
            <a:custGeom>
              <a:avLst/>
              <a:gdLst>
                <a:gd name="T0" fmla="*/ 233 w 245"/>
                <a:gd name="T1" fmla="*/ 722 h 722"/>
                <a:gd name="T2" fmla="*/ 245 w 245"/>
                <a:gd name="T3" fmla="*/ 710 h 722"/>
                <a:gd name="T4" fmla="*/ 245 w 245"/>
                <a:gd name="T5" fmla="*/ 614 h 722"/>
                <a:gd name="T6" fmla="*/ 187 w 245"/>
                <a:gd name="T7" fmla="*/ 559 h 722"/>
                <a:gd name="T8" fmla="*/ 93 w 245"/>
                <a:gd name="T9" fmla="*/ 499 h 722"/>
                <a:gd name="T10" fmla="*/ 93 w 245"/>
                <a:gd name="T11" fmla="*/ 401 h 722"/>
                <a:gd name="T12" fmla="*/ 82 w 245"/>
                <a:gd name="T13" fmla="*/ 398 h 722"/>
                <a:gd name="T14" fmla="*/ 38 w 245"/>
                <a:gd name="T15" fmla="*/ 381 h 722"/>
                <a:gd name="T16" fmla="*/ 102 w 245"/>
                <a:gd name="T17" fmla="*/ 255 h 722"/>
                <a:gd name="T18" fmla="*/ 106 w 245"/>
                <a:gd name="T19" fmla="*/ 250 h 722"/>
                <a:gd name="T20" fmla="*/ 105 w 245"/>
                <a:gd name="T21" fmla="*/ 244 h 722"/>
                <a:gd name="T22" fmla="*/ 218 w 245"/>
                <a:gd name="T23" fmla="*/ 31 h 722"/>
                <a:gd name="T24" fmla="*/ 225 w 245"/>
                <a:gd name="T25" fmla="*/ 15 h 722"/>
                <a:gd name="T26" fmla="*/ 222 w 245"/>
                <a:gd name="T27" fmla="*/ 9 h 722"/>
                <a:gd name="T28" fmla="*/ 207 w 245"/>
                <a:gd name="T29" fmla="*/ 3 h 722"/>
                <a:gd name="T30" fmla="*/ 86 w 245"/>
                <a:gd name="T31" fmla="*/ 148 h 722"/>
                <a:gd name="T32" fmla="*/ 75 w 245"/>
                <a:gd name="T33" fmla="*/ 240 h 722"/>
                <a:gd name="T34" fmla="*/ 8 w 245"/>
                <a:gd name="T35" fmla="*/ 390 h 722"/>
                <a:gd name="T36" fmla="*/ 8 w 245"/>
                <a:gd name="T37" fmla="*/ 391 h 722"/>
                <a:gd name="T38" fmla="*/ 8 w 245"/>
                <a:gd name="T39" fmla="*/ 393 h 722"/>
                <a:gd name="T40" fmla="*/ 63 w 245"/>
                <a:gd name="T41" fmla="*/ 424 h 722"/>
                <a:gd name="T42" fmla="*/ 63 w 245"/>
                <a:gd name="T43" fmla="*/ 500 h 722"/>
                <a:gd name="T44" fmla="*/ 179 w 245"/>
                <a:gd name="T45" fmla="*/ 588 h 722"/>
                <a:gd name="T46" fmla="*/ 215 w 245"/>
                <a:gd name="T47" fmla="*/ 612 h 722"/>
                <a:gd name="T48" fmla="*/ 215 w 245"/>
                <a:gd name="T49" fmla="*/ 614 h 722"/>
                <a:gd name="T50" fmla="*/ 215 w 245"/>
                <a:gd name="T51" fmla="*/ 710 h 722"/>
                <a:gd name="T52" fmla="*/ 227 w 245"/>
                <a:gd name="T53" fmla="*/ 722 h 722"/>
                <a:gd name="T54" fmla="*/ 233 w 245"/>
                <a:gd name="T55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722">
                  <a:moveTo>
                    <a:pt x="233" y="722"/>
                  </a:moveTo>
                  <a:cubicBezTo>
                    <a:pt x="240" y="722"/>
                    <a:pt x="245" y="717"/>
                    <a:pt x="245" y="710"/>
                  </a:cubicBezTo>
                  <a:cubicBezTo>
                    <a:pt x="245" y="614"/>
                    <a:pt x="245" y="614"/>
                    <a:pt x="245" y="614"/>
                  </a:cubicBezTo>
                  <a:cubicBezTo>
                    <a:pt x="245" y="605"/>
                    <a:pt x="242" y="574"/>
                    <a:pt x="187" y="559"/>
                  </a:cubicBezTo>
                  <a:cubicBezTo>
                    <a:pt x="128" y="543"/>
                    <a:pt x="94" y="522"/>
                    <a:pt x="93" y="499"/>
                  </a:cubicBezTo>
                  <a:cubicBezTo>
                    <a:pt x="93" y="401"/>
                    <a:pt x="93" y="401"/>
                    <a:pt x="93" y="401"/>
                  </a:cubicBezTo>
                  <a:cubicBezTo>
                    <a:pt x="82" y="398"/>
                    <a:pt x="82" y="398"/>
                    <a:pt x="82" y="398"/>
                  </a:cubicBezTo>
                  <a:cubicBezTo>
                    <a:pt x="64" y="393"/>
                    <a:pt x="45" y="385"/>
                    <a:pt x="38" y="381"/>
                  </a:cubicBezTo>
                  <a:cubicBezTo>
                    <a:pt x="38" y="369"/>
                    <a:pt x="44" y="325"/>
                    <a:pt x="102" y="255"/>
                  </a:cubicBezTo>
                  <a:cubicBezTo>
                    <a:pt x="106" y="250"/>
                    <a:pt x="106" y="250"/>
                    <a:pt x="106" y="250"/>
                  </a:cubicBezTo>
                  <a:cubicBezTo>
                    <a:pt x="105" y="244"/>
                    <a:pt x="105" y="244"/>
                    <a:pt x="105" y="244"/>
                  </a:cubicBezTo>
                  <a:cubicBezTo>
                    <a:pt x="105" y="237"/>
                    <a:pt x="92" y="92"/>
                    <a:pt x="218" y="31"/>
                  </a:cubicBezTo>
                  <a:cubicBezTo>
                    <a:pt x="224" y="28"/>
                    <a:pt x="227" y="21"/>
                    <a:pt x="225" y="15"/>
                  </a:cubicBezTo>
                  <a:cubicBezTo>
                    <a:pt x="222" y="9"/>
                    <a:pt x="222" y="9"/>
                    <a:pt x="222" y="9"/>
                  </a:cubicBezTo>
                  <a:cubicBezTo>
                    <a:pt x="220" y="3"/>
                    <a:pt x="213" y="0"/>
                    <a:pt x="207" y="3"/>
                  </a:cubicBezTo>
                  <a:cubicBezTo>
                    <a:pt x="147" y="31"/>
                    <a:pt x="105" y="81"/>
                    <a:pt x="86" y="148"/>
                  </a:cubicBezTo>
                  <a:cubicBezTo>
                    <a:pt x="74" y="189"/>
                    <a:pt x="74" y="226"/>
                    <a:pt x="75" y="240"/>
                  </a:cubicBezTo>
                  <a:cubicBezTo>
                    <a:pt x="0" y="333"/>
                    <a:pt x="7" y="385"/>
                    <a:pt x="8" y="390"/>
                  </a:cubicBezTo>
                  <a:cubicBezTo>
                    <a:pt x="8" y="391"/>
                    <a:pt x="8" y="391"/>
                    <a:pt x="8" y="391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10" y="397"/>
                    <a:pt x="14" y="409"/>
                    <a:pt x="63" y="424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5" y="539"/>
                    <a:pt x="104" y="569"/>
                    <a:pt x="179" y="588"/>
                  </a:cubicBezTo>
                  <a:cubicBezTo>
                    <a:pt x="213" y="597"/>
                    <a:pt x="215" y="611"/>
                    <a:pt x="215" y="612"/>
                  </a:cubicBezTo>
                  <a:cubicBezTo>
                    <a:pt x="215" y="614"/>
                    <a:pt x="215" y="614"/>
                    <a:pt x="215" y="614"/>
                  </a:cubicBezTo>
                  <a:cubicBezTo>
                    <a:pt x="215" y="710"/>
                    <a:pt x="215" y="710"/>
                    <a:pt x="215" y="710"/>
                  </a:cubicBezTo>
                  <a:cubicBezTo>
                    <a:pt x="215" y="717"/>
                    <a:pt x="220" y="722"/>
                    <a:pt x="227" y="722"/>
                  </a:cubicBezTo>
                  <a:lnTo>
                    <a:pt x="233" y="7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6029325" y="2752726"/>
              <a:ext cx="169863" cy="495300"/>
            </a:xfrm>
            <a:custGeom>
              <a:avLst/>
              <a:gdLst>
                <a:gd name="T0" fmla="*/ 21 w 162"/>
                <a:gd name="T1" fmla="*/ 470 h 470"/>
                <a:gd name="T2" fmla="*/ 33 w 162"/>
                <a:gd name="T3" fmla="*/ 458 h 470"/>
                <a:gd name="T4" fmla="*/ 33 w 162"/>
                <a:gd name="T5" fmla="*/ 361 h 470"/>
                <a:gd name="T6" fmla="*/ 108 w 162"/>
                <a:gd name="T7" fmla="*/ 168 h 470"/>
                <a:gd name="T8" fmla="*/ 162 w 162"/>
                <a:gd name="T9" fmla="*/ 13 h 470"/>
                <a:gd name="T10" fmla="*/ 151 w 162"/>
                <a:gd name="T11" fmla="*/ 1 h 470"/>
                <a:gd name="T12" fmla="*/ 144 w 162"/>
                <a:gd name="T13" fmla="*/ 0 h 470"/>
                <a:gd name="T14" fmla="*/ 131 w 162"/>
                <a:gd name="T15" fmla="*/ 12 h 470"/>
                <a:gd name="T16" fmla="*/ 84 w 162"/>
                <a:gd name="T17" fmla="*/ 149 h 470"/>
                <a:gd name="T18" fmla="*/ 3 w 162"/>
                <a:gd name="T19" fmla="*/ 362 h 470"/>
                <a:gd name="T20" fmla="*/ 3 w 162"/>
                <a:gd name="T21" fmla="*/ 458 h 470"/>
                <a:gd name="T22" fmla="*/ 15 w 162"/>
                <a:gd name="T23" fmla="*/ 470 h 470"/>
                <a:gd name="T24" fmla="*/ 21 w 162"/>
                <a:gd name="T25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470">
                  <a:moveTo>
                    <a:pt x="21" y="470"/>
                  </a:moveTo>
                  <a:cubicBezTo>
                    <a:pt x="28" y="470"/>
                    <a:pt x="33" y="465"/>
                    <a:pt x="33" y="458"/>
                  </a:cubicBezTo>
                  <a:cubicBezTo>
                    <a:pt x="33" y="361"/>
                    <a:pt x="33" y="361"/>
                    <a:pt x="33" y="361"/>
                  </a:cubicBezTo>
                  <a:cubicBezTo>
                    <a:pt x="33" y="360"/>
                    <a:pt x="29" y="262"/>
                    <a:pt x="108" y="168"/>
                  </a:cubicBezTo>
                  <a:cubicBezTo>
                    <a:pt x="137" y="133"/>
                    <a:pt x="157" y="75"/>
                    <a:pt x="162" y="13"/>
                  </a:cubicBezTo>
                  <a:cubicBezTo>
                    <a:pt x="162" y="7"/>
                    <a:pt x="157" y="1"/>
                    <a:pt x="151" y="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38" y="0"/>
                    <a:pt x="132" y="5"/>
                    <a:pt x="131" y="12"/>
                  </a:cubicBezTo>
                  <a:cubicBezTo>
                    <a:pt x="127" y="67"/>
                    <a:pt x="110" y="119"/>
                    <a:pt x="84" y="149"/>
                  </a:cubicBezTo>
                  <a:cubicBezTo>
                    <a:pt x="0" y="249"/>
                    <a:pt x="3" y="353"/>
                    <a:pt x="3" y="362"/>
                  </a:cubicBezTo>
                  <a:cubicBezTo>
                    <a:pt x="3" y="458"/>
                    <a:pt x="3" y="458"/>
                    <a:pt x="3" y="458"/>
                  </a:cubicBezTo>
                  <a:cubicBezTo>
                    <a:pt x="3" y="465"/>
                    <a:pt x="8" y="470"/>
                    <a:pt x="15" y="470"/>
                  </a:cubicBezTo>
                  <a:lnTo>
                    <a:pt x="21" y="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5851525" y="2489201"/>
              <a:ext cx="325437" cy="406401"/>
            </a:xfrm>
            <a:custGeom>
              <a:avLst/>
              <a:gdLst>
                <a:gd name="T0" fmla="*/ 155 w 309"/>
                <a:gd name="T1" fmla="*/ 386 h 386"/>
                <a:gd name="T2" fmla="*/ 189 w 309"/>
                <a:gd name="T3" fmla="*/ 363 h 386"/>
                <a:gd name="T4" fmla="*/ 208 w 309"/>
                <a:gd name="T5" fmla="*/ 363 h 386"/>
                <a:gd name="T6" fmla="*/ 232 w 309"/>
                <a:gd name="T7" fmla="*/ 353 h 386"/>
                <a:gd name="T8" fmla="*/ 242 w 309"/>
                <a:gd name="T9" fmla="*/ 329 h 386"/>
                <a:gd name="T10" fmla="*/ 242 w 309"/>
                <a:gd name="T11" fmla="*/ 308 h 386"/>
                <a:gd name="T12" fmla="*/ 212 w 309"/>
                <a:gd name="T13" fmla="*/ 308 h 386"/>
                <a:gd name="T14" fmla="*/ 212 w 309"/>
                <a:gd name="T15" fmla="*/ 329 h 386"/>
                <a:gd name="T16" fmla="*/ 210 w 309"/>
                <a:gd name="T17" fmla="*/ 332 h 386"/>
                <a:gd name="T18" fmla="*/ 208 w 309"/>
                <a:gd name="T19" fmla="*/ 333 h 386"/>
                <a:gd name="T20" fmla="*/ 162 w 309"/>
                <a:gd name="T21" fmla="*/ 333 h 386"/>
                <a:gd name="T22" fmla="*/ 162 w 309"/>
                <a:gd name="T23" fmla="*/ 348 h 386"/>
                <a:gd name="T24" fmla="*/ 155 w 309"/>
                <a:gd name="T25" fmla="*/ 356 h 386"/>
                <a:gd name="T26" fmla="*/ 147 w 309"/>
                <a:gd name="T27" fmla="*/ 348 h 386"/>
                <a:gd name="T28" fmla="*/ 147 w 309"/>
                <a:gd name="T29" fmla="*/ 333 h 386"/>
                <a:gd name="T30" fmla="*/ 101 w 309"/>
                <a:gd name="T31" fmla="*/ 333 h 386"/>
                <a:gd name="T32" fmla="*/ 98 w 309"/>
                <a:gd name="T33" fmla="*/ 329 h 386"/>
                <a:gd name="T34" fmla="*/ 98 w 309"/>
                <a:gd name="T35" fmla="*/ 266 h 386"/>
                <a:gd name="T36" fmla="*/ 90 w 309"/>
                <a:gd name="T37" fmla="*/ 262 h 386"/>
                <a:gd name="T38" fmla="*/ 30 w 309"/>
                <a:gd name="T39" fmla="*/ 155 h 386"/>
                <a:gd name="T40" fmla="*/ 155 w 309"/>
                <a:gd name="T41" fmla="*/ 31 h 386"/>
                <a:gd name="T42" fmla="*/ 279 w 309"/>
                <a:gd name="T43" fmla="*/ 155 h 386"/>
                <a:gd name="T44" fmla="*/ 222 w 309"/>
                <a:gd name="T45" fmla="*/ 260 h 386"/>
                <a:gd name="T46" fmla="*/ 174 w 309"/>
                <a:gd name="T47" fmla="*/ 259 h 386"/>
                <a:gd name="T48" fmla="*/ 170 w 309"/>
                <a:gd name="T49" fmla="*/ 255 h 386"/>
                <a:gd name="T50" fmla="*/ 170 w 309"/>
                <a:gd name="T51" fmla="*/ 188 h 386"/>
                <a:gd name="T52" fmla="*/ 139 w 309"/>
                <a:gd name="T53" fmla="*/ 188 h 386"/>
                <a:gd name="T54" fmla="*/ 139 w 309"/>
                <a:gd name="T55" fmla="*/ 255 h 386"/>
                <a:gd name="T56" fmla="*/ 174 w 309"/>
                <a:gd name="T57" fmla="*/ 290 h 386"/>
                <a:gd name="T58" fmla="*/ 231 w 309"/>
                <a:gd name="T59" fmla="*/ 290 h 386"/>
                <a:gd name="T60" fmla="*/ 235 w 309"/>
                <a:gd name="T61" fmla="*/ 288 h 386"/>
                <a:gd name="T62" fmla="*/ 309 w 309"/>
                <a:gd name="T63" fmla="*/ 155 h 386"/>
                <a:gd name="T64" fmla="*/ 155 w 309"/>
                <a:gd name="T65" fmla="*/ 0 h 386"/>
                <a:gd name="T66" fmla="*/ 0 w 309"/>
                <a:gd name="T67" fmla="*/ 155 h 386"/>
                <a:gd name="T68" fmla="*/ 67 w 309"/>
                <a:gd name="T69" fmla="*/ 283 h 386"/>
                <a:gd name="T70" fmla="*/ 67 w 309"/>
                <a:gd name="T71" fmla="*/ 329 h 386"/>
                <a:gd name="T72" fmla="*/ 101 w 309"/>
                <a:gd name="T73" fmla="*/ 363 h 386"/>
                <a:gd name="T74" fmla="*/ 120 w 309"/>
                <a:gd name="T75" fmla="*/ 363 h 386"/>
                <a:gd name="T76" fmla="*/ 155 w 309"/>
                <a:gd name="T77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" h="386">
                  <a:moveTo>
                    <a:pt x="155" y="386"/>
                  </a:moveTo>
                  <a:cubicBezTo>
                    <a:pt x="170" y="386"/>
                    <a:pt x="184" y="377"/>
                    <a:pt x="189" y="363"/>
                  </a:cubicBezTo>
                  <a:cubicBezTo>
                    <a:pt x="208" y="363"/>
                    <a:pt x="208" y="363"/>
                    <a:pt x="208" y="363"/>
                  </a:cubicBezTo>
                  <a:cubicBezTo>
                    <a:pt x="217" y="363"/>
                    <a:pt x="226" y="360"/>
                    <a:pt x="232" y="353"/>
                  </a:cubicBezTo>
                  <a:cubicBezTo>
                    <a:pt x="238" y="347"/>
                    <a:pt x="242" y="338"/>
                    <a:pt x="242" y="329"/>
                  </a:cubicBezTo>
                  <a:cubicBezTo>
                    <a:pt x="242" y="308"/>
                    <a:pt x="242" y="308"/>
                    <a:pt x="242" y="308"/>
                  </a:cubicBezTo>
                  <a:cubicBezTo>
                    <a:pt x="212" y="308"/>
                    <a:pt x="212" y="308"/>
                    <a:pt x="212" y="308"/>
                  </a:cubicBezTo>
                  <a:cubicBezTo>
                    <a:pt x="212" y="329"/>
                    <a:pt x="212" y="329"/>
                    <a:pt x="212" y="329"/>
                  </a:cubicBezTo>
                  <a:cubicBezTo>
                    <a:pt x="212" y="330"/>
                    <a:pt x="211" y="331"/>
                    <a:pt x="210" y="332"/>
                  </a:cubicBezTo>
                  <a:cubicBezTo>
                    <a:pt x="210" y="332"/>
                    <a:pt x="209" y="333"/>
                    <a:pt x="208" y="333"/>
                  </a:cubicBezTo>
                  <a:cubicBezTo>
                    <a:pt x="162" y="333"/>
                    <a:pt x="162" y="333"/>
                    <a:pt x="162" y="333"/>
                  </a:cubicBezTo>
                  <a:cubicBezTo>
                    <a:pt x="162" y="348"/>
                    <a:pt x="162" y="348"/>
                    <a:pt x="162" y="348"/>
                  </a:cubicBezTo>
                  <a:cubicBezTo>
                    <a:pt x="162" y="352"/>
                    <a:pt x="159" y="356"/>
                    <a:pt x="155" y="356"/>
                  </a:cubicBezTo>
                  <a:cubicBezTo>
                    <a:pt x="150" y="356"/>
                    <a:pt x="147" y="352"/>
                    <a:pt x="147" y="348"/>
                  </a:cubicBezTo>
                  <a:cubicBezTo>
                    <a:pt x="147" y="333"/>
                    <a:pt x="147" y="333"/>
                    <a:pt x="147" y="333"/>
                  </a:cubicBezTo>
                  <a:cubicBezTo>
                    <a:pt x="101" y="333"/>
                    <a:pt x="101" y="333"/>
                    <a:pt x="101" y="333"/>
                  </a:cubicBezTo>
                  <a:cubicBezTo>
                    <a:pt x="99" y="333"/>
                    <a:pt x="98" y="331"/>
                    <a:pt x="98" y="329"/>
                  </a:cubicBezTo>
                  <a:cubicBezTo>
                    <a:pt x="98" y="266"/>
                    <a:pt x="98" y="266"/>
                    <a:pt x="98" y="266"/>
                  </a:cubicBezTo>
                  <a:cubicBezTo>
                    <a:pt x="90" y="262"/>
                    <a:pt x="90" y="262"/>
                    <a:pt x="90" y="262"/>
                  </a:cubicBezTo>
                  <a:cubicBezTo>
                    <a:pt x="53" y="239"/>
                    <a:pt x="30" y="199"/>
                    <a:pt x="30" y="155"/>
                  </a:cubicBezTo>
                  <a:cubicBezTo>
                    <a:pt x="30" y="87"/>
                    <a:pt x="86" y="31"/>
                    <a:pt x="155" y="31"/>
                  </a:cubicBezTo>
                  <a:cubicBezTo>
                    <a:pt x="223" y="31"/>
                    <a:pt x="279" y="87"/>
                    <a:pt x="279" y="155"/>
                  </a:cubicBezTo>
                  <a:cubicBezTo>
                    <a:pt x="279" y="198"/>
                    <a:pt x="258" y="236"/>
                    <a:pt x="222" y="260"/>
                  </a:cubicBezTo>
                  <a:cubicBezTo>
                    <a:pt x="174" y="259"/>
                    <a:pt x="174" y="259"/>
                    <a:pt x="174" y="259"/>
                  </a:cubicBezTo>
                  <a:cubicBezTo>
                    <a:pt x="172" y="259"/>
                    <a:pt x="170" y="258"/>
                    <a:pt x="170" y="255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39" y="188"/>
                    <a:pt x="139" y="188"/>
                    <a:pt x="139" y="188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9" y="274"/>
                    <a:pt x="155" y="290"/>
                    <a:pt x="174" y="290"/>
                  </a:cubicBezTo>
                  <a:cubicBezTo>
                    <a:pt x="231" y="290"/>
                    <a:pt x="231" y="290"/>
                    <a:pt x="231" y="290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81" y="259"/>
                    <a:pt x="309" y="210"/>
                    <a:pt x="309" y="155"/>
                  </a:cubicBezTo>
                  <a:cubicBezTo>
                    <a:pt x="309" y="70"/>
                    <a:pt x="240" y="0"/>
                    <a:pt x="155" y="0"/>
                  </a:cubicBezTo>
                  <a:cubicBezTo>
                    <a:pt x="69" y="0"/>
                    <a:pt x="0" y="70"/>
                    <a:pt x="0" y="155"/>
                  </a:cubicBezTo>
                  <a:cubicBezTo>
                    <a:pt x="0" y="207"/>
                    <a:pt x="25" y="254"/>
                    <a:pt x="67" y="283"/>
                  </a:cubicBezTo>
                  <a:cubicBezTo>
                    <a:pt x="67" y="329"/>
                    <a:pt x="67" y="329"/>
                    <a:pt x="67" y="329"/>
                  </a:cubicBezTo>
                  <a:cubicBezTo>
                    <a:pt x="67" y="348"/>
                    <a:pt x="83" y="363"/>
                    <a:pt x="101" y="363"/>
                  </a:cubicBezTo>
                  <a:cubicBezTo>
                    <a:pt x="120" y="363"/>
                    <a:pt x="120" y="363"/>
                    <a:pt x="120" y="363"/>
                  </a:cubicBezTo>
                  <a:cubicBezTo>
                    <a:pt x="126" y="377"/>
                    <a:pt x="139" y="386"/>
                    <a:pt x="155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5956300" y="2597151"/>
              <a:ext cx="114300" cy="114300"/>
            </a:xfrm>
            <a:custGeom>
              <a:avLst/>
              <a:gdLst>
                <a:gd name="T0" fmla="*/ 55 w 109"/>
                <a:gd name="T1" fmla="*/ 108 h 108"/>
                <a:gd name="T2" fmla="*/ 109 w 109"/>
                <a:gd name="T3" fmla="*/ 54 h 108"/>
                <a:gd name="T4" fmla="*/ 55 w 109"/>
                <a:gd name="T5" fmla="*/ 0 h 108"/>
                <a:gd name="T6" fmla="*/ 0 w 109"/>
                <a:gd name="T7" fmla="*/ 54 h 108"/>
                <a:gd name="T8" fmla="*/ 55 w 109"/>
                <a:gd name="T9" fmla="*/ 108 h 108"/>
                <a:gd name="T10" fmla="*/ 55 w 109"/>
                <a:gd name="T11" fmla="*/ 30 h 108"/>
                <a:gd name="T12" fmla="*/ 78 w 109"/>
                <a:gd name="T13" fmla="*/ 54 h 108"/>
                <a:gd name="T14" fmla="*/ 55 w 109"/>
                <a:gd name="T15" fmla="*/ 78 h 108"/>
                <a:gd name="T16" fmla="*/ 31 w 109"/>
                <a:gd name="T17" fmla="*/ 54 h 108"/>
                <a:gd name="T18" fmla="*/ 55 w 109"/>
                <a:gd name="T19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8">
                  <a:moveTo>
                    <a:pt x="55" y="108"/>
                  </a:moveTo>
                  <a:cubicBezTo>
                    <a:pt x="84" y="108"/>
                    <a:pt x="109" y="84"/>
                    <a:pt x="109" y="54"/>
                  </a:cubicBezTo>
                  <a:cubicBezTo>
                    <a:pt x="109" y="24"/>
                    <a:pt x="84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8"/>
                    <a:pt x="55" y="108"/>
                  </a:cubicBezTo>
                  <a:close/>
                  <a:moveTo>
                    <a:pt x="55" y="30"/>
                  </a:moveTo>
                  <a:cubicBezTo>
                    <a:pt x="68" y="30"/>
                    <a:pt x="78" y="41"/>
                    <a:pt x="78" y="54"/>
                  </a:cubicBezTo>
                  <a:cubicBezTo>
                    <a:pt x="78" y="67"/>
                    <a:pt x="68" y="78"/>
                    <a:pt x="55" y="78"/>
                  </a:cubicBezTo>
                  <a:cubicBezTo>
                    <a:pt x="41" y="78"/>
                    <a:pt x="31" y="67"/>
                    <a:pt x="31" y="54"/>
                  </a:cubicBezTo>
                  <a:cubicBezTo>
                    <a:pt x="31" y="41"/>
                    <a:pt x="41" y="30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5997575" y="2422526"/>
              <a:ext cx="333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6132513" y="2479676"/>
              <a:ext cx="57150" cy="55563"/>
            </a:xfrm>
            <a:custGeom>
              <a:avLst/>
              <a:gdLst>
                <a:gd name="T0" fmla="*/ 14 w 36"/>
                <a:gd name="T1" fmla="*/ 35 h 35"/>
                <a:gd name="T2" fmla="*/ 36 w 36"/>
                <a:gd name="T3" fmla="*/ 14 h 35"/>
                <a:gd name="T4" fmla="*/ 21 w 36"/>
                <a:gd name="T5" fmla="*/ 0 h 35"/>
                <a:gd name="T6" fmla="*/ 0 w 36"/>
                <a:gd name="T7" fmla="*/ 21 h 35"/>
                <a:gd name="T8" fmla="*/ 14 w 3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4" y="35"/>
                  </a:moveTo>
                  <a:lnTo>
                    <a:pt x="36" y="14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1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6196013" y="2638426"/>
              <a:ext cx="492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5783263" y="2638426"/>
              <a:ext cx="47625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5840413" y="2479676"/>
              <a:ext cx="55563" cy="55563"/>
            </a:xfrm>
            <a:custGeom>
              <a:avLst/>
              <a:gdLst>
                <a:gd name="T0" fmla="*/ 21 w 35"/>
                <a:gd name="T1" fmla="*/ 35 h 35"/>
                <a:gd name="T2" fmla="*/ 35 w 35"/>
                <a:gd name="T3" fmla="*/ 21 h 35"/>
                <a:gd name="T4" fmla="*/ 14 w 35"/>
                <a:gd name="T5" fmla="*/ 0 h 35"/>
                <a:gd name="T6" fmla="*/ 0 w 35"/>
                <a:gd name="T7" fmla="*/ 14 h 35"/>
                <a:gd name="T8" fmla="*/ 21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1" y="35"/>
                  </a:moveTo>
                  <a:lnTo>
                    <a:pt x="35" y="21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2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5913438" y="2433638"/>
              <a:ext cx="47625" cy="55563"/>
            </a:xfrm>
            <a:custGeom>
              <a:avLst/>
              <a:gdLst>
                <a:gd name="T0" fmla="*/ 11 w 30"/>
                <a:gd name="T1" fmla="*/ 35 h 35"/>
                <a:gd name="T2" fmla="*/ 30 w 30"/>
                <a:gd name="T3" fmla="*/ 28 h 35"/>
                <a:gd name="T4" fmla="*/ 19 w 30"/>
                <a:gd name="T5" fmla="*/ 0 h 35"/>
                <a:gd name="T6" fmla="*/ 0 w 30"/>
                <a:gd name="T7" fmla="*/ 7 h 35"/>
                <a:gd name="T8" fmla="*/ 11 w 30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5">
                  <a:moveTo>
                    <a:pt x="11" y="35"/>
                  </a:moveTo>
                  <a:lnTo>
                    <a:pt x="30" y="28"/>
                  </a:lnTo>
                  <a:lnTo>
                    <a:pt x="19" y="0"/>
                  </a:lnTo>
                  <a:lnTo>
                    <a:pt x="0" y="7"/>
                  </a:lnTo>
                  <a:lnTo>
                    <a:pt x="1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6070600" y="2435226"/>
              <a:ext cx="49213" cy="57150"/>
            </a:xfrm>
            <a:custGeom>
              <a:avLst/>
              <a:gdLst>
                <a:gd name="T0" fmla="*/ 19 w 31"/>
                <a:gd name="T1" fmla="*/ 36 h 36"/>
                <a:gd name="T2" fmla="*/ 31 w 31"/>
                <a:gd name="T3" fmla="*/ 8 h 36"/>
                <a:gd name="T4" fmla="*/ 12 w 31"/>
                <a:gd name="T5" fmla="*/ 0 h 36"/>
                <a:gd name="T6" fmla="*/ 0 w 31"/>
                <a:gd name="T7" fmla="*/ 28 h 36"/>
                <a:gd name="T8" fmla="*/ 19 w 3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19" y="36"/>
                  </a:moveTo>
                  <a:lnTo>
                    <a:pt x="31" y="8"/>
                  </a:lnTo>
                  <a:lnTo>
                    <a:pt x="12" y="0"/>
                  </a:lnTo>
                  <a:lnTo>
                    <a:pt x="0" y="28"/>
                  </a:lnTo>
                  <a:lnTo>
                    <a:pt x="1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6176963" y="2554288"/>
              <a:ext cx="57150" cy="47625"/>
            </a:xfrm>
            <a:custGeom>
              <a:avLst/>
              <a:gdLst>
                <a:gd name="T0" fmla="*/ 8 w 36"/>
                <a:gd name="T1" fmla="*/ 30 h 30"/>
                <a:gd name="T2" fmla="*/ 36 w 36"/>
                <a:gd name="T3" fmla="*/ 18 h 30"/>
                <a:gd name="T4" fmla="*/ 29 w 36"/>
                <a:gd name="T5" fmla="*/ 0 h 30"/>
                <a:gd name="T6" fmla="*/ 0 w 36"/>
                <a:gd name="T7" fmla="*/ 11 h 30"/>
                <a:gd name="T8" fmla="*/ 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8" y="30"/>
                  </a:moveTo>
                  <a:lnTo>
                    <a:pt x="36" y="18"/>
                  </a:lnTo>
                  <a:lnTo>
                    <a:pt x="29" y="0"/>
                  </a:lnTo>
                  <a:lnTo>
                    <a:pt x="0" y="11"/>
                  </a:lnTo>
                  <a:lnTo>
                    <a:pt x="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5795963" y="2547938"/>
              <a:ext cx="57150" cy="47625"/>
            </a:xfrm>
            <a:custGeom>
              <a:avLst/>
              <a:gdLst>
                <a:gd name="T0" fmla="*/ 28 w 36"/>
                <a:gd name="T1" fmla="*/ 30 h 30"/>
                <a:gd name="T2" fmla="*/ 36 w 36"/>
                <a:gd name="T3" fmla="*/ 12 h 30"/>
                <a:gd name="T4" fmla="*/ 8 w 36"/>
                <a:gd name="T5" fmla="*/ 0 h 30"/>
                <a:gd name="T6" fmla="*/ 0 w 36"/>
                <a:gd name="T7" fmla="*/ 18 h 30"/>
                <a:gd name="T8" fmla="*/ 2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28" y="30"/>
                  </a:moveTo>
                  <a:lnTo>
                    <a:pt x="36" y="12"/>
                  </a:lnTo>
                  <a:lnTo>
                    <a:pt x="8" y="0"/>
                  </a:lnTo>
                  <a:lnTo>
                    <a:pt x="0" y="18"/>
                  </a:lnTo>
                  <a:lnTo>
                    <a:pt x="2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1" name="Freeform 6"/>
          <p:cNvSpPr>
            <a:spLocks/>
          </p:cNvSpPr>
          <p:nvPr userDrawn="1"/>
        </p:nvSpPr>
        <p:spPr bwMode="auto">
          <a:xfrm>
            <a:off x="4235570" y="296368"/>
            <a:ext cx="7944958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Freeform 11"/>
          <p:cNvSpPr>
            <a:spLocks/>
          </p:cNvSpPr>
          <p:nvPr userDrawn="1"/>
        </p:nvSpPr>
        <p:spPr bwMode="auto">
          <a:xfrm>
            <a:off x="3998229" y="293796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54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#本节小结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 dirty="0" smtClean="0"/>
              <a:t>Click here to edit summary</a:t>
            </a:r>
            <a:endParaRPr lang="zh-CN" altLang="en-US" dirty="0"/>
          </a:p>
        </p:txBody>
      </p:sp>
      <p:sp>
        <p:nvSpPr>
          <p:cNvPr id="12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4248472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en-US" altLang="zh-CN" baseline="0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Section Summary</a:t>
            </a:r>
            <a:endParaRPr lang="en-US" altLang="zh-CN" baseline="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4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670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#本章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976500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500" b="1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Заключение </a:t>
            </a:r>
            <a:endParaRPr lang="en-US" altLang="zh-CN" sz="3500" b="1" kern="1200" baseline="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51879" y="1241721"/>
            <a:ext cx="11306174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  <a:lvl2pPr fontAlgn="auto">
              <a:defRPr baseline="0">
                <a:latin typeface="Arial" panose="020B0604020202020204" pitchFamily="34" charset="0"/>
              </a:defRPr>
            </a:lvl2pPr>
            <a:lvl3pPr fontAlgn="auto">
              <a:defRPr baseline="0">
                <a:latin typeface="Arial" panose="020B0604020202020204" pitchFamily="34" charset="0"/>
              </a:defRPr>
            </a:lvl3pPr>
            <a:lvl4pPr fontAlgn="auto">
              <a:defRPr baseline="0">
                <a:latin typeface="Arial" panose="020B0604020202020204" pitchFamily="34" charset="0"/>
              </a:defRPr>
            </a:lvl4pPr>
            <a:lvl5pPr fontAlgn="auto">
              <a:buNone/>
              <a:defRPr baseline="0">
                <a:latin typeface="Arial" panose="020B0604020202020204" pitchFamily="34" charset="0"/>
              </a:defRPr>
            </a:lvl5pPr>
          </a:lstStyle>
          <a:p>
            <a:pPr lvl="0"/>
            <a:r>
              <a:rPr lang="en-US" altLang="zh-CN" dirty="0" smtClean="0"/>
              <a:t>Click to edit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7361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#更多信息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 dirty="0" smtClean="0"/>
              <a:t>More information for trainees</a:t>
            </a:r>
            <a:endParaRPr lang="zh-CN" altLang="en-US" dirty="0"/>
          </a:p>
        </p:txBody>
      </p:sp>
      <p:sp>
        <p:nvSpPr>
          <p:cNvPr id="13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738459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500" b="1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Дополнительная информация</a:t>
            </a:r>
            <a:endParaRPr lang="en-US" altLang="zh-CN" sz="3500" b="1" kern="1200" baseline="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4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79376" y="480268"/>
            <a:ext cx="496581" cy="496581"/>
            <a:chOff x="4485904" y="3429000"/>
            <a:chExt cx="2003425" cy="2003425"/>
          </a:xfrm>
          <a:solidFill>
            <a:schemeClr val="bg1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4485904" y="3429000"/>
              <a:ext cx="2003425" cy="2003425"/>
            </a:xfrm>
            <a:custGeom>
              <a:avLst/>
              <a:gdLst>
                <a:gd name="T0" fmla="*/ 669 w 1338"/>
                <a:gd name="T1" fmla="*/ 0 h 1338"/>
                <a:gd name="T2" fmla="*/ 1338 w 1338"/>
                <a:gd name="T3" fmla="*/ 669 h 1338"/>
                <a:gd name="T4" fmla="*/ 669 w 1338"/>
                <a:gd name="T5" fmla="*/ 1338 h 1338"/>
                <a:gd name="T6" fmla="*/ 0 w 1338"/>
                <a:gd name="T7" fmla="*/ 669 h 1338"/>
                <a:gd name="T8" fmla="*/ 669 w 1338"/>
                <a:gd name="T9" fmla="*/ 0 h 1338"/>
                <a:gd name="T10" fmla="*/ 669 w 1338"/>
                <a:gd name="T11" fmla="*/ 92 h 1338"/>
                <a:gd name="T12" fmla="*/ 1246 w 1338"/>
                <a:gd name="T13" fmla="*/ 669 h 1338"/>
                <a:gd name="T14" fmla="*/ 669 w 1338"/>
                <a:gd name="T15" fmla="*/ 1246 h 1338"/>
                <a:gd name="T16" fmla="*/ 92 w 1338"/>
                <a:gd name="T17" fmla="*/ 669 h 1338"/>
                <a:gd name="T18" fmla="*/ 669 w 1338"/>
                <a:gd name="T19" fmla="*/ 9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8" h="1338">
                  <a:moveTo>
                    <a:pt x="669" y="0"/>
                  </a:moveTo>
                  <a:cubicBezTo>
                    <a:pt x="1039" y="0"/>
                    <a:pt x="1338" y="299"/>
                    <a:pt x="1338" y="669"/>
                  </a:cubicBezTo>
                  <a:cubicBezTo>
                    <a:pt x="1338" y="1039"/>
                    <a:pt x="1039" y="1338"/>
                    <a:pt x="669" y="1338"/>
                  </a:cubicBezTo>
                  <a:cubicBezTo>
                    <a:pt x="299" y="1338"/>
                    <a:pt x="0" y="1039"/>
                    <a:pt x="0" y="669"/>
                  </a:cubicBezTo>
                  <a:cubicBezTo>
                    <a:pt x="0" y="299"/>
                    <a:pt x="299" y="0"/>
                    <a:pt x="669" y="0"/>
                  </a:cubicBezTo>
                  <a:close/>
                  <a:moveTo>
                    <a:pt x="669" y="92"/>
                  </a:moveTo>
                  <a:cubicBezTo>
                    <a:pt x="988" y="92"/>
                    <a:pt x="1246" y="350"/>
                    <a:pt x="1246" y="669"/>
                  </a:cubicBezTo>
                  <a:cubicBezTo>
                    <a:pt x="1246" y="988"/>
                    <a:pt x="988" y="1246"/>
                    <a:pt x="669" y="1246"/>
                  </a:cubicBezTo>
                  <a:cubicBezTo>
                    <a:pt x="350" y="1246"/>
                    <a:pt x="92" y="988"/>
                    <a:pt x="92" y="669"/>
                  </a:cubicBezTo>
                  <a:cubicBezTo>
                    <a:pt x="92" y="350"/>
                    <a:pt x="350" y="92"/>
                    <a:pt x="66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78029" y="4324350"/>
              <a:ext cx="212725" cy="212725"/>
            </a:xfrm>
            <a:custGeom>
              <a:avLst/>
              <a:gdLst>
                <a:gd name="T0" fmla="*/ 0 w 142"/>
                <a:gd name="T1" fmla="*/ 72 h 142"/>
                <a:gd name="T2" fmla="*/ 0 w 142"/>
                <a:gd name="T3" fmla="*/ 70 h 142"/>
                <a:gd name="T4" fmla="*/ 71 w 142"/>
                <a:gd name="T5" fmla="*/ 0 h 142"/>
                <a:gd name="T6" fmla="*/ 71 w 142"/>
                <a:gd name="T7" fmla="*/ 0 h 142"/>
                <a:gd name="T8" fmla="*/ 142 w 142"/>
                <a:gd name="T9" fmla="*/ 70 h 142"/>
                <a:gd name="T10" fmla="*/ 142 w 142"/>
                <a:gd name="T11" fmla="*/ 72 h 142"/>
                <a:gd name="T12" fmla="*/ 71 w 142"/>
                <a:gd name="T13" fmla="*/ 142 h 142"/>
                <a:gd name="T14" fmla="*/ 71 w 142"/>
                <a:gd name="T15" fmla="*/ 142 h 142"/>
                <a:gd name="T16" fmla="*/ 0 w 142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10" y="0"/>
                    <a:pt x="142" y="32"/>
                    <a:pt x="142" y="70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42" y="110"/>
                    <a:pt x="11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95542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1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5809879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006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#学习推荐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5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Recommendations</a:t>
            </a:r>
            <a:endParaRPr lang="en-US" altLang="zh-CN" sz="3500" b="1" kern="1200" baseline="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6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515380" y="456929"/>
            <a:ext cx="461963" cy="485190"/>
            <a:chOff x="-779463" y="1835151"/>
            <a:chExt cx="1136650" cy="1193799"/>
          </a:xfrm>
          <a:solidFill>
            <a:schemeClr val="bg1"/>
          </a:solidFill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-727075" y="2262188"/>
              <a:ext cx="1031875" cy="625475"/>
            </a:xfrm>
            <a:custGeom>
              <a:avLst/>
              <a:gdLst>
                <a:gd name="T0" fmla="*/ 946 w 968"/>
                <a:gd name="T1" fmla="*/ 587 h 587"/>
                <a:gd name="T2" fmla="*/ 22 w 968"/>
                <a:gd name="T3" fmla="*/ 587 h 587"/>
                <a:gd name="T4" fmla="*/ 0 w 968"/>
                <a:gd name="T5" fmla="*/ 565 h 587"/>
                <a:gd name="T6" fmla="*/ 0 w 968"/>
                <a:gd name="T7" fmla="*/ 63 h 587"/>
                <a:gd name="T8" fmla="*/ 62 w 968"/>
                <a:gd name="T9" fmla="*/ 0 h 587"/>
                <a:gd name="T10" fmla="*/ 104 w 968"/>
                <a:gd name="T11" fmla="*/ 0 h 587"/>
                <a:gd name="T12" fmla="*/ 126 w 968"/>
                <a:gd name="T13" fmla="*/ 22 h 587"/>
                <a:gd name="T14" fmla="*/ 104 w 968"/>
                <a:gd name="T15" fmla="*/ 43 h 587"/>
                <a:gd name="T16" fmla="*/ 62 w 968"/>
                <a:gd name="T17" fmla="*/ 43 h 587"/>
                <a:gd name="T18" fmla="*/ 43 w 968"/>
                <a:gd name="T19" fmla="*/ 63 h 587"/>
                <a:gd name="T20" fmla="*/ 43 w 968"/>
                <a:gd name="T21" fmla="*/ 544 h 587"/>
                <a:gd name="T22" fmla="*/ 925 w 968"/>
                <a:gd name="T23" fmla="*/ 544 h 587"/>
                <a:gd name="T24" fmla="*/ 925 w 968"/>
                <a:gd name="T25" fmla="*/ 63 h 587"/>
                <a:gd name="T26" fmla="*/ 906 w 968"/>
                <a:gd name="T27" fmla="*/ 43 h 587"/>
                <a:gd name="T28" fmla="*/ 859 w 968"/>
                <a:gd name="T29" fmla="*/ 43 h 587"/>
                <a:gd name="T30" fmla="*/ 837 w 968"/>
                <a:gd name="T31" fmla="*/ 22 h 587"/>
                <a:gd name="T32" fmla="*/ 859 w 968"/>
                <a:gd name="T33" fmla="*/ 0 h 587"/>
                <a:gd name="T34" fmla="*/ 906 w 968"/>
                <a:gd name="T35" fmla="*/ 0 h 587"/>
                <a:gd name="T36" fmla="*/ 968 w 968"/>
                <a:gd name="T37" fmla="*/ 63 h 587"/>
                <a:gd name="T38" fmla="*/ 968 w 968"/>
                <a:gd name="T39" fmla="*/ 565 h 587"/>
                <a:gd name="T40" fmla="*/ 946 w 968"/>
                <a:gd name="T4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8" h="587">
                  <a:moveTo>
                    <a:pt x="946" y="587"/>
                  </a:moveTo>
                  <a:cubicBezTo>
                    <a:pt x="22" y="587"/>
                    <a:pt x="22" y="587"/>
                    <a:pt x="22" y="587"/>
                  </a:cubicBezTo>
                  <a:cubicBezTo>
                    <a:pt x="10" y="587"/>
                    <a:pt x="0" y="577"/>
                    <a:pt x="0" y="56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6" y="0"/>
                    <a:pt x="126" y="10"/>
                    <a:pt x="126" y="22"/>
                  </a:cubicBezTo>
                  <a:cubicBezTo>
                    <a:pt x="126" y="34"/>
                    <a:pt x="116" y="43"/>
                    <a:pt x="104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2" y="43"/>
                    <a:pt x="43" y="52"/>
                    <a:pt x="43" y="63"/>
                  </a:cubicBezTo>
                  <a:cubicBezTo>
                    <a:pt x="43" y="544"/>
                    <a:pt x="43" y="544"/>
                    <a:pt x="43" y="544"/>
                  </a:cubicBezTo>
                  <a:cubicBezTo>
                    <a:pt x="925" y="544"/>
                    <a:pt x="925" y="544"/>
                    <a:pt x="925" y="544"/>
                  </a:cubicBezTo>
                  <a:cubicBezTo>
                    <a:pt x="925" y="63"/>
                    <a:pt x="925" y="63"/>
                    <a:pt x="925" y="63"/>
                  </a:cubicBezTo>
                  <a:cubicBezTo>
                    <a:pt x="925" y="52"/>
                    <a:pt x="916" y="43"/>
                    <a:pt x="906" y="43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47" y="43"/>
                    <a:pt x="837" y="34"/>
                    <a:pt x="837" y="22"/>
                  </a:cubicBezTo>
                  <a:cubicBezTo>
                    <a:pt x="837" y="10"/>
                    <a:pt x="847" y="0"/>
                    <a:pt x="859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40" y="0"/>
                    <a:pt x="968" y="28"/>
                    <a:pt x="968" y="63"/>
                  </a:cubicBezTo>
                  <a:cubicBezTo>
                    <a:pt x="968" y="565"/>
                    <a:pt x="968" y="565"/>
                    <a:pt x="968" y="565"/>
                  </a:cubicBezTo>
                  <a:cubicBezTo>
                    <a:pt x="968" y="577"/>
                    <a:pt x="958" y="587"/>
                    <a:pt x="946" y="5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-779463" y="2841625"/>
              <a:ext cx="1136650" cy="187325"/>
            </a:xfrm>
            <a:custGeom>
              <a:avLst/>
              <a:gdLst>
                <a:gd name="T0" fmla="*/ 1024 w 1066"/>
                <a:gd name="T1" fmla="*/ 176 h 176"/>
                <a:gd name="T2" fmla="*/ 42 w 1066"/>
                <a:gd name="T3" fmla="*/ 176 h 176"/>
                <a:gd name="T4" fmla="*/ 0 w 1066"/>
                <a:gd name="T5" fmla="*/ 134 h 176"/>
                <a:gd name="T6" fmla="*/ 0 w 1066"/>
                <a:gd name="T7" fmla="*/ 42 h 176"/>
                <a:gd name="T8" fmla="*/ 42 w 1066"/>
                <a:gd name="T9" fmla="*/ 0 h 176"/>
                <a:gd name="T10" fmla="*/ 1024 w 1066"/>
                <a:gd name="T11" fmla="*/ 0 h 176"/>
                <a:gd name="T12" fmla="*/ 1066 w 1066"/>
                <a:gd name="T13" fmla="*/ 42 h 176"/>
                <a:gd name="T14" fmla="*/ 1066 w 1066"/>
                <a:gd name="T15" fmla="*/ 134 h 176"/>
                <a:gd name="T16" fmla="*/ 1024 w 1066"/>
                <a:gd name="T17" fmla="*/ 176 h 176"/>
                <a:gd name="T18" fmla="*/ 1023 w 1066"/>
                <a:gd name="T19" fmla="*/ 42 h 176"/>
                <a:gd name="T20" fmla="*/ 42 w 1066"/>
                <a:gd name="T21" fmla="*/ 43 h 176"/>
                <a:gd name="T22" fmla="*/ 43 w 1066"/>
                <a:gd name="T23" fmla="*/ 134 h 176"/>
                <a:gd name="T24" fmla="*/ 1023 w 1066"/>
                <a:gd name="T25" fmla="*/ 133 h 176"/>
                <a:gd name="T26" fmla="*/ 1023 w 1066"/>
                <a:gd name="T27" fmla="*/ 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6" h="176">
                  <a:moveTo>
                    <a:pt x="1024" y="176"/>
                  </a:moveTo>
                  <a:cubicBezTo>
                    <a:pt x="42" y="176"/>
                    <a:pt x="42" y="176"/>
                    <a:pt x="42" y="176"/>
                  </a:cubicBezTo>
                  <a:cubicBezTo>
                    <a:pt x="19" y="176"/>
                    <a:pt x="0" y="157"/>
                    <a:pt x="0" y="1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8"/>
                    <a:pt x="19" y="0"/>
                    <a:pt x="42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1047" y="0"/>
                    <a:pt x="1066" y="18"/>
                    <a:pt x="1066" y="42"/>
                  </a:cubicBezTo>
                  <a:cubicBezTo>
                    <a:pt x="1066" y="134"/>
                    <a:pt x="1066" y="134"/>
                    <a:pt x="1066" y="134"/>
                  </a:cubicBezTo>
                  <a:cubicBezTo>
                    <a:pt x="1066" y="157"/>
                    <a:pt x="1047" y="176"/>
                    <a:pt x="1024" y="176"/>
                  </a:cubicBezTo>
                  <a:close/>
                  <a:moveTo>
                    <a:pt x="1023" y="42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023" y="133"/>
                    <a:pt x="1023" y="133"/>
                    <a:pt x="1023" y="133"/>
                  </a:cubicBezTo>
                  <a:lnTo>
                    <a:pt x="10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-303213" y="2911475"/>
              <a:ext cx="184150" cy="46037"/>
            </a:xfrm>
            <a:custGeom>
              <a:avLst/>
              <a:gdLst>
                <a:gd name="T0" fmla="*/ 151 w 172"/>
                <a:gd name="T1" fmla="*/ 43 h 43"/>
                <a:gd name="T2" fmla="*/ 21 w 172"/>
                <a:gd name="T3" fmla="*/ 43 h 43"/>
                <a:gd name="T4" fmla="*/ 0 w 172"/>
                <a:gd name="T5" fmla="*/ 22 h 43"/>
                <a:gd name="T6" fmla="*/ 21 w 172"/>
                <a:gd name="T7" fmla="*/ 0 h 43"/>
                <a:gd name="T8" fmla="*/ 151 w 172"/>
                <a:gd name="T9" fmla="*/ 0 h 43"/>
                <a:gd name="T10" fmla="*/ 172 w 172"/>
                <a:gd name="T11" fmla="*/ 22 h 43"/>
                <a:gd name="T12" fmla="*/ 151 w 172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43">
                  <a:moveTo>
                    <a:pt x="15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10" y="43"/>
                    <a:pt x="0" y="3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2" y="0"/>
                    <a:pt x="172" y="10"/>
                    <a:pt x="172" y="22"/>
                  </a:cubicBezTo>
                  <a:cubicBezTo>
                    <a:pt x="172" y="34"/>
                    <a:pt x="162" y="43"/>
                    <a:pt x="15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-568325" y="1835151"/>
              <a:ext cx="712788" cy="852487"/>
            </a:xfrm>
            <a:custGeom>
              <a:avLst/>
              <a:gdLst>
                <a:gd name="T0" fmla="*/ 335 w 668"/>
                <a:gd name="T1" fmla="*/ 800 h 800"/>
                <a:gd name="T2" fmla="*/ 316 w 668"/>
                <a:gd name="T3" fmla="*/ 789 h 800"/>
                <a:gd name="T4" fmla="*/ 246 w 668"/>
                <a:gd name="T5" fmla="*/ 662 h 800"/>
                <a:gd name="T6" fmla="*/ 57 w 668"/>
                <a:gd name="T7" fmla="*/ 508 h 800"/>
                <a:gd name="T8" fmla="*/ 49 w 668"/>
                <a:gd name="T9" fmla="*/ 492 h 800"/>
                <a:gd name="T10" fmla="*/ 84 w 668"/>
                <a:gd name="T11" fmla="*/ 168 h 800"/>
                <a:gd name="T12" fmla="*/ 202 w 668"/>
                <a:gd name="T13" fmla="*/ 73 h 800"/>
                <a:gd name="T14" fmla="*/ 621 w 668"/>
                <a:gd name="T15" fmla="*/ 226 h 800"/>
                <a:gd name="T16" fmla="*/ 621 w 668"/>
                <a:gd name="T17" fmla="*/ 226 h 800"/>
                <a:gd name="T18" fmla="*/ 594 w 668"/>
                <a:gd name="T19" fmla="*/ 538 h 800"/>
                <a:gd name="T20" fmla="*/ 468 w 668"/>
                <a:gd name="T21" fmla="*/ 645 h 800"/>
                <a:gd name="T22" fmla="*/ 412 w 668"/>
                <a:gd name="T23" fmla="*/ 665 h 800"/>
                <a:gd name="T24" fmla="*/ 355 w 668"/>
                <a:gd name="T25" fmla="*/ 787 h 800"/>
                <a:gd name="T26" fmla="*/ 336 w 668"/>
                <a:gd name="T27" fmla="*/ 800 h 800"/>
                <a:gd name="T28" fmla="*/ 335 w 668"/>
                <a:gd name="T29" fmla="*/ 800 h 800"/>
                <a:gd name="T30" fmla="*/ 334 w 668"/>
                <a:gd name="T31" fmla="*/ 87 h 800"/>
                <a:gd name="T32" fmla="*/ 220 w 668"/>
                <a:gd name="T33" fmla="*/ 112 h 800"/>
                <a:gd name="T34" fmla="*/ 119 w 668"/>
                <a:gd name="T35" fmla="*/ 194 h 800"/>
                <a:gd name="T36" fmla="*/ 88 w 668"/>
                <a:gd name="T37" fmla="*/ 474 h 800"/>
                <a:gd name="T38" fmla="*/ 95 w 668"/>
                <a:gd name="T39" fmla="*/ 487 h 800"/>
                <a:gd name="T40" fmla="*/ 266 w 668"/>
                <a:gd name="T41" fmla="*/ 622 h 800"/>
                <a:gd name="T42" fmla="*/ 280 w 668"/>
                <a:gd name="T43" fmla="*/ 633 h 800"/>
                <a:gd name="T44" fmla="*/ 333 w 668"/>
                <a:gd name="T45" fmla="*/ 731 h 800"/>
                <a:gd name="T46" fmla="*/ 377 w 668"/>
                <a:gd name="T47" fmla="*/ 637 h 800"/>
                <a:gd name="T48" fmla="*/ 392 w 668"/>
                <a:gd name="T49" fmla="*/ 625 h 800"/>
                <a:gd name="T50" fmla="*/ 450 w 668"/>
                <a:gd name="T51" fmla="*/ 606 h 800"/>
                <a:gd name="T52" fmla="*/ 559 w 668"/>
                <a:gd name="T53" fmla="*/ 514 h 800"/>
                <a:gd name="T54" fmla="*/ 582 w 668"/>
                <a:gd name="T55" fmla="*/ 244 h 800"/>
                <a:gd name="T56" fmla="*/ 582 w 668"/>
                <a:gd name="T57" fmla="*/ 244 h 800"/>
                <a:gd name="T58" fmla="*/ 334 w 668"/>
                <a:gd name="T59" fmla="*/ 87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8" h="800">
                  <a:moveTo>
                    <a:pt x="335" y="800"/>
                  </a:moveTo>
                  <a:cubicBezTo>
                    <a:pt x="327" y="800"/>
                    <a:pt x="320" y="796"/>
                    <a:pt x="316" y="789"/>
                  </a:cubicBezTo>
                  <a:cubicBezTo>
                    <a:pt x="246" y="662"/>
                    <a:pt x="246" y="662"/>
                    <a:pt x="246" y="662"/>
                  </a:cubicBezTo>
                  <a:cubicBezTo>
                    <a:pt x="165" y="638"/>
                    <a:pt x="97" y="582"/>
                    <a:pt x="57" y="508"/>
                  </a:cubicBezTo>
                  <a:cubicBezTo>
                    <a:pt x="54" y="502"/>
                    <a:pt x="52" y="497"/>
                    <a:pt x="49" y="492"/>
                  </a:cubicBezTo>
                  <a:cubicBezTo>
                    <a:pt x="0" y="385"/>
                    <a:pt x="13" y="261"/>
                    <a:pt x="84" y="168"/>
                  </a:cubicBezTo>
                  <a:cubicBezTo>
                    <a:pt x="115" y="127"/>
                    <a:pt x="155" y="95"/>
                    <a:pt x="202" y="73"/>
                  </a:cubicBezTo>
                  <a:cubicBezTo>
                    <a:pt x="360" y="0"/>
                    <a:pt x="548" y="69"/>
                    <a:pt x="621" y="226"/>
                  </a:cubicBezTo>
                  <a:cubicBezTo>
                    <a:pt x="621" y="226"/>
                    <a:pt x="621" y="226"/>
                    <a:pt x="621" y="226"/>
                  </a:cubicBezTo>
                  <a:cubicBezTo>
                    <a:pt x="668" y="327"/>
                    <a:pt x="658" y="447"/>
                    <a:pt x="594" y="538"/>
                  </a:cubicBezTo>
                  <a:cubicBezTo>
                    <a:pt x="563" y="584"/>
                    <a:pt x="519" y="621"/>
                    <a:pt x="468" y="645"/>
                  </a:cubicBezTo>
                  <a:cubicBezTo>
                    <a:pt x="450" y="653"/>
                    <a:pt x="431" y="660"/>
                    <a:pt x="412" y="665"/>
                  </a:cubicBezTo>
                  <a:cubicBezTo>
                    <a:pt x="355" y="787"/>
                    <a:pt x="355" y="787"/>
                    <a:pt x="355" y="787"/>
                  </a:cubicBezTo>
                  <a:cubicBezTo>
                    <a:pt x="351" y="795"/>
                    <a:pt x="344" y="800"/>
                    <a:pt x="336" y="800"/>
                  </a:cubicBezTo>
                  <a:cubicBezTo>
                    <a:pt x="335" y="800"/>
                    <a:pt x="335" y="800"/>
                    <a:pt x="335" y="800"/>
                  </a:cubicBezTo>
                  <a:close/>
                  <a:moveTo>
                    <a:pt x="334" y="87"/>
                  </a:moveTo>
                  <a:cubicBezTo>
                    <a:pt x="296" y="87"/>
                    <a:pt x="257" y="95"/>
                    <a:pt x="220" y="112"/>
                  </a:cubicBezTo>
                  <a:cubicBezTo>
                    <a:pt x="180" y="131"/>
                    <a:pt x="145" y="159"/>
                    <a:pt x="119" y="194"/>
                  </a:cubicBezTo>
                  <a:cubicBezTo>
                    <a:pt x="57" y="275"/>
                    <a:pt x="45" y="382"/>
                    <a:pt x="88" y="474"/>
                  </a:cubicBezTo>
                  <a:cubicBezTo>
                    <a:pt x="90" y="478"/>
                    <a:pt x="92" y="483"/>
                    <a:pt x="95" y="487"/>
                  </a:cubicBezTo>
                  <a:cubicBezTo>
                    <a:pt x="130" y="554"/>
                    <a:pt x="193" y="603"/>
                    <a:pt x="266" y="622"/>
                  </a:cubicBezTo>
                  <a:cubicBezTo>
                    <a:pt x="272" y="624"/>
                    <a:pt x="277" y="628"/>
                    <a:pt x="280" y="633"/>
                  </a:cubicBezTo>
                  <a:cubicBezTo>
                    <a:pt x="333" y="731"/>
                    <a:pt x="333" y="731"/>
                    <a:pt x="333" y="731"/>
                  </a:cubicBezTo>
                  <a:cubicBezTo>
                    <a:pt x="377" y="637"/>
                    <a:pt x="377" y="637"/>
                    <a:pt x="377" y="637"/>
                  </a:cubicBezTo>
                  <a:cubicBezTo>
                    <a:pt x="380" y="631"/>
                    <a:pt x="386" y="626"/>
                    <a:pt x="392" y="625"/>
                  </a:cubicBezTo>
                  <a:cubicBezTo>
                    <a:pt x="413" y="621"/>
                    <a:pt x="432" y="614"/>
                    <a:pt x="450" y="606"/>
                  </a:cubicBezTo>
                  <a:cubicBezTo>
                    <a:pt x="494" y="585"/>
                    <a:pt x="532" y="554"/>
                    <a:pt x="559" y="514"/>
                  </a:cubicBezTo>
                  <a:cubicBezTo>
                    <a:pt x="613" y="435"/>
                    <a:pt x="622" y="331"/>
                    <a:pt x="582" y="244"/>
                  </a:cubicBezTo>
                  <a:cubicBezTo>
                    <a:pt x="582" y="244"/>
                    <a:pt x="582" y="244"/>
                    <a:pt x="582" y="244"/>
                  </a:cubicBezTo>
                  <a:cubicBezTo>
                    <a:pt x="536" y="145"/>
                    <a:pt x="437" y="87"/>
                    <a:pt x="33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-354013" y="2181225"/>
              <a:ext cx="280988" cy="187325"/>
            </a:xfrm>
            <a:custGeom>
              <a:avLst/>
              <a:gdLst>
                <a:gd name="T0" fmla="*/ 140 w 263"/>
                <a:gd name="T1" fmla="*/ 177 h 177"/>
                <a:gd name="T2" fmla="*/ 130 w 263"/>
                <a:gd name="T3" fmla="*/ 177 h 177"/>
                <a:gd name="T4" fmla="*/ 2 w 263"/>
                <a:gd name="T5" fmla="*/ 115 h 177"/>
                <a:gd name="T6" fmla="*/ 3 w 263"/>
                <a:gd name="T7" fmla="*/ 21 h 177"/>
                <a:gd name="T8" fmla="*/ 25 w 263"/>
                <a:gd name="T9" fmla="*/ 0 h 177"/>
                <a:gd name="T10" fmla="*/ 46 w 263"/>
                <a:gd name="T11" fmla="*/ 21 h 177"/>
                <a:gd name="T12" fmla="*/ 45 w 263"/>
                <a:gd name="T13" fmla="*/ 113 h 177"/>
                <a:gd name="T14" fmla="*/ 131 w 263"/>
                <a:gd name="T15" fmla="*/ 134 h 177"/>
                <a:gd name="T16" fmla="*/ 218 w 263"/>
                <a:gd name="T17" fmla="*/ 119 h 177"/>
                <a:gd name="T18" fmla="*/ 220 w 263"/>
                <a:gd name="T19" fmla="*/ 27 h 177"/>
                <a:gd name="T20" fmla="*/ 242 w 263"/>
                <a:gd name="T21" fmla="*/ 6 h 177"/>
                <a:gd name="T22" fmla="*/ 263 w 263"/>
                <a:gd name="T23" fmla="*/ 28 h 177"/>
                <a:gd name="T24" fmla="*/ 261 w 263"/>
                <a:gd name="T25" fmla="*/ 122 h 177"/>
                <a:gd name="T26" fmla="*/ 214 w 263"/>
                <a:gd name="T27" fmla="*/ 168 h 177"/>
                <a:gd name="T28" fmla="*/ 140 w 263"/>
                <a:gd name="T29" fmla="*/ 177 h 177"/>
                <a:gd name="T30" fmla="*/ 45 w 263"/>
                <a:gd name="T31" fmla="*/ 116 h 177"/>
                <a:gd name="T32" fmla="*/ 45 w 263"/>
                <a:gd name="T33" fmla="*/ 116 h 177"/>
                <a:gd name="T34" fmla="*/ 45 w 263"/>
                <a:gd name="T35" fmla="*/ 1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177">
                  <a:moveTo>
                    <a:pt x="140" y="177"/>
                  </a:moveTo>
                  <a:cubicBezTo>
                    <a:pt x="137" y="177"/>
                    <a:pt x="133" y="177"/>
                    <a:pt x="130" y="177"/>
                  </a:cubicBezTo>
                  <a:cubicBezTo>
                    <a:pt x="65" y="175"/>
                    <a:pt x="0" y="155"/>
                    <a:pt x="2" y="11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14" y="0"/>
                    <a:pt x="25" y="0"/>
                  </a:cubicBezTo>
                  <a:cubicBezTo>
                    <a:pt x="37" y="0"/>
                    <a:pt x="47" y="10"/>
                    <a:pt x="46" y="21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51" y="120"/>
                    <a:pt x="82" y="133"/>
                    <a:pt x="131" y="134"/>
                  </a:cubicBezTo>
                  <a:cubicBezTo>
                    <a:pt x="180" y="136"/>
                    <a:pt x="211" y="125"/>
                    <a:pt x="218" y="119"/>
                  </a:cubicBezTo>
                  <a:cubicBezTo>
                    <a:pt x="220" y="27"/>
                    <a:pt x="220" y="27"/>
                    <a:pt x="220" y="27"/>
                  </a:cubicBezTo>
                  <a:cubicBezTo>
                    <a:pt x="220" y="15"/>
                    <a:pt x="231" y="5"/>
                    <a:pt x="242" y="6"/>
                  </a:cubicBezTo>
                  <a:cubicBezTo>
                    <a:pt x="254" y="6"/>
                    <a:pt x="263" y="16"/>
                    <a:pt x="263" y="28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136"/>
                    <a:pt x="252" y="156"/>
                    <a:pt x="214" y="168"/>
                  </a:cubicBezTo>
                  <a:cubicBezTo>
                    <a:pt x="193" y="174"/>
                    <a:pt x="167" y="177"/>
                    <a:pt x="140" y="177"/>
                  </a:cubicBezTo>
                  <a:close/>
                  <a:moveTo>
                    <a:pt x="45" y="116"/>
                  </a:moveTo>
                  <a:cubicBezTo>
                    <a:pt x="45" y="116"/>
                    <a:pt x="45" y="116"/>
                    <a:pt x="45" y="116"/>
                  </a:cubicBezTo>
                  <a:cubicBezTo>
                    <a:pt x="45" y="116"/>
                    <a:pt x="45" y="116"/>
                    <a:pt x="45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-420688" y="2066925"/>
              <a:ext cx="419100" cy="209550"/>
            </a:xfrm>
            <a:custGeom>
              <a:avLst/>
              <a:gdLst>
                <a:gd name="T0" fmla="*/ 195 w 394"/>
                <a:gd name="T1" fmla="*/ 197 h 197"/>
                <a:gd name="T2" fmla="*/ 186 w 394"/>
                <a:gd name="T3" fmla="*/ 195 h 197"/>
                <a:gd name="T4" fmla="*/ 13 w 394"/>
                <a:gd name="T5" fmla="*/ 117 h 197"/>
                <a:gd name="T6" fmla="*/ 0 w 394"/>
                <a:gd name="T7" fmla="*/ 97 h 197"/>
                <a:gd name="T8" fmla="*/ 14 w 394"/>
                <a:gd name="T9" fmla="*/ 77 h 197"/>
                <a:gd name="T10" fmla="*/ 191 w 394"/>
                <a:gd name="T11" fmla="*/ 2 h 197"/>
                <a:gd name="T12" fmla="*/ 209 w 394"/>
                <a:gd name="T13" fmla="*/ 3 h 197"/>
                <a:gd name="T14" fmla="*/ 382 w 394"/>
                <a:gd name="T15" fmla="*/ 88 h 197"/>
                <a:gd name="T16" fmla="*/ 394 w 394"/>
                <a:gd name="T17" fmla="*/ 108 h 197"/>
                <a:gd name="T18" fmla="*/ 380 w 394"/>
                <a:gd name="T19" fmla="*/ 128 h 197"/>
                <a:gd name="T20" fmla="*/ 203 w 394"/>
                <a:gd name="T21" fmla="*/ 195 h 197"/>
                <a:gd name="T22" fmla="*/ 195 w 394"/>
                <a:gd name="T23" fmla="*/ 197 h 197"/>
                <a:gd name="T24" fmla="*/ 76 w 394"/>
                <a:gd name="T25" fmla="*/ 98 h 197"/>
                <a:gd name="T26" fmla="*/ 196 w 394"/>
                <a:gd name="T27" fmla="*/ 152 h 197"/>
                <a:gd name="T28" fmla="*/ 318 w 394"/>
                <a:gd name="T29" fmla="*/ 105 h 197"/>
                <a:gd name="T30" fmla="*/ 199 w 394"/>
                <a:gd name="T31" fmla="*/ 46 h 197"/>
                <a:gd name="T32" fmla="*/ 76 w 394"/>
                <a:gd name="T3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4" h="197">
                  <a:moveTo>
                    <a:pt x="195" y="197"/>
                  </a:moveTo>
                  <a:cubicBezTo>
                    <a:pt x="192" y="197"/>
                    <a:pt x="189" y="196"/>
                    <a:pt x="186" y="195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5" y="113"/>
                    <a:pt x="0" y="105"/>
                    <a:pt x="0" y="97"/>
                  </a:cubicBezTo>
                  <a:cubicBezTo>
                    <a:pt x="1" y="88"/>
                    <a:pt x="6" y="80"/>
                    <a:pt x="14" y="77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7" y="0"/>
                    <a:pt x="203" y="0"/>
                    <a:pt x="209" y="3"/>
                  </a:cubicBezTo>
                  <a:cubicBezTo>
                    <a:pt x="382" y="88"/>
                    <a:pt x="382" y="88"/>
                    <a:pt x="382" y="88"/>
                  </a:cubicBezTo>
                  <a:cubicBezTo>
                    <a:pt x="389" y="92"/>
                    <a:pt x="394" y="100"/>
                    <a:pt x="394" y="108"/>
                  </a:cubicBezTo>
                  <a:cubicBezTo>
                    <a:pt x="393" y="117"/>
                    <a:pt x="388" y="124"/>
                    <a:pt x="380" y="128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200" y="196"/>
                    <a:pt x="197" y="197"/>
                    <a:pt x="195" y="197"/>
                  </a:cubicBezTo>
                  <a:close/>
                  <a:moveTo>
                    <a:pt x="76" y="98"/>
                  </a:moveTo>
                  <a:cubicBezTo>
                    <a:pt x="196" y="152"/>
                    <a:pt x="196" y="152"/>
                    <a:pt x="196" y="152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199" y="46"/>
                    <a:pt x="199" y="46"/>
                    <a:pt x="199" y="46"/>
                  </a:cubicBezTo>
                  <a:lnTo>
                    <a:pt x="7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676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#谢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201207257配图\培训\shutterstock_242224906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896" b="10658"/>
          <a:stretch/>
        </p:blipFill>
        <p:spPr bwMode="auto">
          <a:xfrm>
            <a:off x="1549" y="0"/>
            <a:ext cx="12188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 bwMode="auto">
          <a:xfrm>
            <a:off x="2380" y="0"/>
            <a:ext cx="12187239" cy="6858000"/>
          </a:xfrm>
          <a:prstGeom prst="rect">
            <a:avLst/>
          </a:prstGeom>
          <a:solidFill>
            <a:srgbClr val="003C78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034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2403324" y="2637135"/>
            <a:ext cx="7385355" cy="1598831"/>
            <a:chOff x="2556665" y="2345035"/>
            <a:chExt cx="7388239" cy="1598831"/>
          </a:xfrm>
        </p:grpSpPr>
        <p:sp>
          <p:nvSpPr>
            <p:cNvPr id="14" name="矩形 13"/>
            <p:cNvSpPr/>
            <p:nvPr userDrawn="1"/>
          </p:nvSpPr>
          <p:spPr>
            <a:xfrm>
              <a:off x="2556665" y="2345035"/>
              <a:ext cx="7388239" cy="9230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ru-RU" altLang="zh-CN" sz="5398" b="0" cap="none" spc="0" baseline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方正兰亭黑简体" panose="02000000000000000000" pitchFamily="2" charset="-122"/>
                </a:rPr>
                <a:t>Спасибо за внимание!</a:t>
              </a:r>
              <a:endParaRPr lang="en-US" altLang="zh-CN" sz="5398" b="0" cap="none" spc="0" baseline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302972" y="3297535"/>
              <a:ext cx="3895617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en-US" altLang="zh-CN" sz="3599" b="0" cap="none" spc="0" baseline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方正兰亭黑简体" panose="02000000000000000000" pitchFamily="2" charset="-122"/>
                </a:rPr>
                <a:t>www.huawei.com</a:t>
              </a:r>
              <a:endParaRPr lang="zh-CN" altLang="en-US" sz="3599" b="0" cap="none" spc="0" baseline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5014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#修订记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ChangeArrowheads="1"/>
          </p:cNvSpPr>
          <p:nvPr userDrawn="1"/>
        </p:nvSpPr>
        <p:spPr bwMode="auto">
          <a:xfrm>
            <a:off x="952501" y="368660"/>
            <a:ext cx="420739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58" tIns="39127" rIns="78258" bIns="39127" anchor="ctr"/>
          <a:lstStyle/>
          <a:p>
            <a:pPr marL="0" marR="0" lvl="0" indent="0" algn="l" defTabSz="1001624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35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</a:rPr>
              <a:t>История изменений</a:t>
            </a:r>
            <a:endParaRPr lang="zh-CN" altLang="en-US" sz="3500" b="1" baseline="0" dirty="0" smtClean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2" name="Text Box 58"/>
          <p:cNvSpPr txBox="1">
            <a:spLocks noChangeArrowheads="1"/>
          </p:cNvSpPr>
          <p:nvPr userDrawn="1"/>
        </p:nvSpPr>
        <p:spPr bwMode="auto">
          <a:xfrm>
            <a:off x="7487791" y="368660"/>
            <a:ext cx="399644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ru-RU" altLang="zh-CN" sz="2800" kern="1200" baseline="0" dirty="0" smtClean="0">
                <a:solidFill>
                  <a:srgbClr val="4D4D4D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+mn-cs"/>
              </a:rPr>
              <a:t>Не для печати</a:t>
            </a:r>
            <a:endParaRPr lang="zh-CN" altLang="en-US" sz="2800" kern="1200" baseline="0" dirty="0">
              <a:solidFill>
                <a:srgbClr val="4D4D4D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+mn-cs"/>
            </a:endParaRPr>
          </a:p>
        </p:txBody>
      </p:sp>
      <p:graphicFrame>
        <p:nvGraphicFramePr>
          <p:cNvPr id="33" name="Group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86232817"/>
              </p:ext>
            </p:extLst>
          </p:nvPr>
        </p:nvGraphicFramePr>
        <p:xfrm>
          <a:off x="1007534" y="1232756"/>
          <a:ext cx="10464802" cy="1082675"/>
        </p:xfrm>
        <a:graphic>
          <a:graphicData uri="http://schemas.openxmlformats.org/drawingml/2006/table">
            <a:tbl>
              <a:tblPr/>
              <a:tblGrid>
                <a:gridCol w="30590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54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307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196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Код курса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Продукт 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Версия продукта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Версия курса</a:t>
                      </a:r>
                      <a:endParaRPr kumimoji="1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34" name="Group 2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19335666"/>
              </p:ext>
            </p:extLst>
          </p:nvPr>
        </p:nvGraphicFramePr>
        <p:xfrm>
          <a:off x="1007533" y="2529867"/>
          <a:ext cx="10464800" cy="3673317"/>
        </p:xfrm>
        <a:graphic>
          <a:graphicData uri="http://schemas.openxmlformats.org/drawingml/2006/table">
            <a:tbl>
              <a:tblPr/>
              <a:tblGrid>
                <a:gridCol w="30858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5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12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109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Составлено 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/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 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ID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 сотрудника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Дата 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Проверено 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/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 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ID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 сотрудника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Новый документ </a:t>
                      </a:r>
                      <a:r>
                        <a:rPr kumimoji="1" lang="zh-CN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/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 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</a:rPr>
                        <a:t>Обновление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70491851"/>
                  </a:ext>
                </a:extLst>
              </a:tr>
            </a:tbl>
          </a:graphicData>
        </a:graphic>
      </p:graphicFrame>
      <p:sp>
        <p:nvSpPr>
          <p:cNvPr id="35" name="文本占位符 7"/>
          <p:cNvSpPr>
            <a:spLocks noGrp="1"/>
          </p:cNvSpPr>
          <p:nvPr>
            <p:ph type="body" sz="quarter" idx="17" hasCustomPrompt="1"/>
          </p:nvPr>
        </p:nvSpPr>
        <p:spPr>
          <a:xfrm>
            <a:off x="1007535" y="1803960"/>
            <a:ext cx="3024237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Код курса</a:t>
            </a:r>
            <a:endParaRPr lang="en-US" altLang="zh-CN" dirty="0"/>
          </a:p>
        </p:txBody>
      </p:sp>
      <p:sp>
        <p:nvSpPr>
          <p:cNvPr id="36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4079776" y="1803960"/>
            <a:ext cx="21100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Продукт</a:t>
            </a:r>
            <a:endParaRPr lang="en-US" altLang="zh-CN" dirty="0"/>
          </a:p>
        </p:txBody>
      </p:sp>
      <p:sp>
        <p:nvSpPr>
          <p:cNvPr id="39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07533" y="3089025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Author/ID</a:t>
            </a:r>
          </a:p>
        </p:txBody>
      </p:sp>
      <p:sp>
        <p:nvSpPr>
          <p:cNvPr id="40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4079776" y="3089025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2015.01.25</a:t>
            </a:r>
            <a:endParaRPr lang="zh-CN" altLang="en-US" dirty="0"/>
          </a:p>
        </p:txBody>
      </p:sp>
      <p:sp>
        <p:nvSpPr>
          <p:cNvPr id="41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9933" y="3089025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Reviewer/ID</a:t>
            </a:r>
          </a:p>
        </p:txBody>
      </p:sp>
      <p:sp>
        <p:nvSpPr>
          <p:cNvPr id="42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9168341" y="3089025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Type</a:t>
            </a:r>
            <a:endParaRPr lang="zh-CN" altLang="en-US" dirty="0"/>
          </a:p>
        </p:txBody>
      </p:sp>
      <p:sp>
        <p:nvSpPr>
          <p:cNvPr id="43" name="文本占位符 7">
            <a:extLst>
              <a:ext uri="{FF2B5EF4-FFF2-40B4-BE49-F238E27FC236}">
                <a16:creationId xmlns:a16="http://schemas.microsoft.com/office/drawing/2014/main" xmlns="" id="{44F86C3E-C49E-485B-8EB0-960F412822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9436" y="3608189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Author/ID</a:t>
            </a:r>
          </a:p>
        </p:txBody>
      </p:sp>
      <p:sp>
        <p:nvSpPr>
          <p:cNvPr id="44" name="文本占位符 7">
            <a:extLst>
              <a:ext uri="{FF2B5EF4-FFF2-40B4-BE49-F238E27FC236}">
                <a16:creationId xmlns:a16="http://schemas.microsoft.com/office/drawing/2014/main" xmlns="" id="{DB3D228B-4BFD-4782-B68D-12F66EA8C5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91679" y="3608189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2015.01.25</a:t>
            </a:r>
            <a:endParaRPr lang="zh-CN" altLang="en-US" dirty="0"/>
          </a:p>
        </p:txBody>
      </p:sp>
      <p:sp>
        <p:nvSpPr>
          <p:cNvPr id="45" name="文本占位符 7">
            <a:extLst>
              <a:ext uri="{FF2B5EF4-FFF2-40B4-BE49-F238E27FC236}">
                <a16:creationId xmlns:a16="http://schemas.microsoft.com/office/drawing/2014/main" xmlns="" id="{FECCD724-6B1F-4104-8A9B-6B6764A3F85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51836" y="3608189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Reviewer/ID</a:t>
            </a:r>
          </a:p>
        </p:txBody>
      </p:sp>
      <p:sp>
        <p:nvSpPr>
          <p:cNvPr id="46" name="文本占位符 7">
            <a:extLst>
              <a:ext uri="{FF2B5EF4-FFF2-40B4-BE49-F238E27FC236}">
                <a16:creationId xmlns:a16="http://schemas.microsoft.com/office/drawing/2014/main" xmlns="" id="{57E1C633-41F6-4A25-9DB3-D6799CE610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80244" y="3608189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Type</a:t>
            </a:r>
            <a:endParaRPr lang="zh-CN" altLang="en-US" dirty="0"/>
          </a:p>
        </p:txBody>
      </p:sp>
      <p:sp>
        <p:nvSpPr>
          <p:cNvPr id="47" name="文本占位符 7">
            <a:extLst>
              <a:ext uri="{FF2B5EF4-FFF2-40B4-BE49-F238E27FC236}">
                <a16:creationId xmlns:a16="http://schemas.microsoft.com/office/drawing/2014/main" xmlns="" id="{C68CBD59-B896-4217-9781-389A1B11CE8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95796" y="4077072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Author/ID</a:t>
            </a:r>
          </a:p>
        </p:txBody>
      </p:sp>
      <p:sp>
        <p:nvSpPr>
          <p:cNvPr id="48" name="文本占位符 7">
            <a:extLst>
              <a:ext uri="{FF2B5EF4-FFF2-40B4-BE49-F238E27FC236}">
                <a16:creationId xmlns:a16="http://schemas.microsoft.com/office/drawing/2014/main" xmlns="" id="{791E82EE-AF55-486C-953D-3BD5CEE81CE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68039" y="4077072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2015.01.25</a:t>
            </a:r>
            <a:endParaRPr lang="zh-CN" altLang="en-US" dirty="0"/>
          </a:p>
        </p:txBody>
      </p:sp>
      <p:sp>
        <p:nvSpPr>
          <p:cNvPr id="49" name="文本占位符 7">
            <a:extLst>
              <a:ext uri="{FF2B5EF4-FFF2-40B4-BE49-F238E27FC236}">
                <a16:creationId xmlns:a16="http://schemas.microsoft.com/office/drawing/2014/main" xmlns="" id="{0F4FBCD0-2E04-4942-AFAF-B2774F425F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28196" y="4077072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Reviewer/ID</a:t>
            </a:r>
          </a:p>
        </p:txBody>
      </p:sp>
      <p:sp>
        <p:nvSpPr>
          <p:cNvPr id="50" name="文本占位符 7">
            <a:extLst>
              <a:ext uri="{FF2B5EF4-FFF2-40B4-BE49-F238E27FC236}">
                <a16:creationId xmlns:a16="http://schemas.microsoft.com/office/drawing/2014/main" xmlns="" id="{701F8BDF-8D3E-4528-8B32-92CDA38CF25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56604" y="4077072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Type</a:t>
            </a:r>
            <a:endParaRPr lang="zh-CN" altLang="en-US" dirty="0"/>
          </a:p>
        </p:txBody>
      </p:sp>
      <p:sp>
        <p:nvSpPr>
          <p:cNvPr id="51" name="文本占位符 7">
            <a:extLst>
              <a:ext uri="{FF2B5EF4-FFF2-40B4-BE49-F238E27FC236}">
                <a16:creationId xmlns:a16="http://schemas.microsoft.com/office/drawing/2014/main" xmlns="" id="{2DAE044E-F1B2-424B-BDD0-3E92A10C469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9436" y="4581128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Author/ID</a:t>
            </a:r>
          </a:p>
        </p:txBody>
      </p:sp>
      <p:sp>
        <p:nvSpPr>
          <p:cNvPr id="52" name="文本占位符 7">
            <a:extLst>
              <a:ext uri="{FF2B5EF4-FFF2-40B4-BE49-F238E27FC236}">
                <a16:creationId xmlns:a16="http://schemas.microsoft.com/office/drawing/2014/main" xmlns="" id="{19929436-360F-44DC-A864-1DA42B5919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91679" y="4581128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2015.01.25</a:t>
            </a:r>
            <a:endParaRPr lang="zh-CN" altLang="en-US" dirty="0"/>
          </a:p>
        </p:txBody>
      </p:sp>
      <p:sp>
        <p:nvSpPr>
          <p:cNvPr id="53" name="文本占位符 7">
            <a:extLst>
              <a:ext uri="{FF2B5EF4-FFF2-40B4-BE49-F238E27FC236}">
                <a16:creationId xmlns:a16="http://schemas.microsoft.com/office/drawing/2014/main" xmlns="" id="{E3F04EDE-0D87-45F2-9033-289878AAF2F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51836" y="4581128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Reviewer/ID</a:t>
            </a:r>
          </a:p>
        </p:txBody>
      </p:sp>
      <p:sp>
        <p:nvSpPr>
          <p:cNvPr id="54" name="文本占位符 7">
            <a:extLst>
              <a:ext uri="{FF2B5EF4-FFF2-40B4-BE49-F238E27FC236}">
                <a16:creationId xmlns:a16="http://schemas.microsoft.com/office/drawing/2014/main" xmlns="" id="{3F9FD2BB-87FB-42F0-8418-F87E96763F6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80244" y="4581128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Type</a:t>
            </a:r>
            <a:endParaRPr lang="zh-CN" altLang="en-US" dirty="0"/>
          </a:p>
        </p:txBody>
      </p:sp>
      <p:sp>
        <p:nvSpPr>
          <p:cNvPr id="55" name="文本占位符 7">
            <a:extLst>
              <a:ext uri="{FF2B5EF4-FFF2-40B4-BE49-F238E27FC236}">
                <a16:creationId xmlns:a16="http://schemas.microsoft.com/office/drawing/2014/main" xmlns="" id="{450C36C1-EC46-4EAC-8A54-EFB2EF58F7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95796" y="5049180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Author/ID</a:t>
            </a:r>
          </a:p>
        </p:txBody>
      </p:sp>
      <p:sp>
        <p:nvSpPr>
          <p:cNvPr id="56" name="文本占位符 7">
            <a:extLst>
              <a:ext uri="{FF2B5EF4-FFF2-40B4-BE49-F238E27FC236}">
                <a16:creationId xmlns:a16="http://schemas.microsoft.com/office/drawing/2014/main" xmlns="" id="{06E305FB-6351-4BDD-B27A-CA91C0B5542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68039" y="5049180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2015.01.25</a:t>
            </a:r>
            <a:endParaRPr lang="zh-CN" altLang="en-US" dirty="0"/>
          </a:p>
        </p:txBody>
      </p:sp>
      <p:sp>
        <p:nvSpPr>
          <p:cNvPr id="57" name="文本占位符 7">
            <a:extLst>
              <a:ext uri="{FF2B5EF4-FFF2-40B4-BE49-F238E27FC236}">
                <a16:creationId xmlns:a16="http://schemas.microsoft.com/office/drawing/2014/main" xmlns="" id="{986CE630-9BBE-44AB-B3AC-29A48255E1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28196" y="5049180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Reviewer/ID</a:t>
            </a:r>
          </a:p>
        </p:txBody>
      </p:sp>
      <p:sp>
        <p:nvSpPr>
          <p:cNvPr id="58" name="文本占位符 7">
            <a:extLst>
              <a:ext uri="{FF2B5EF4-FFF2-40B4-BE49-F238E27FC236}">
                <a16:creationId xmlns:a16="http://schemas.microsoft.com/office/drawing/2014/main" xmlns="" id="{4DDD786F-E21B-4BBC-A377-D2EC3EE5068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56604" y="5049180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Type</a:t>
            </a:r>
            <a:endParaRPr lang="zh-CN" altLang="en-US" dirty="0"/>
          </a:p>
        </p:txBody>
      </p:sp>
      <p:sp>
        <p:nvSpPr>
          <p:cNvPr id="59" name="文本占位符 7">
            <a:extLst>
              <a:ext uri="{FF2B5EF4-FFF2-40B4-BE49-F238E27FC236}">
                <a16:creationId xmlns:a16="http://schemas.microsoft.com/office/drawing/2014/main" xmlns="" id="{EE728293-3BC5-4224-A4F0-27996EC76EA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9436" y="5553236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Author/ID</a:t>
            </a:r>
          </a:p>
        </p:txBody>
      </p:sp>
      <p:sp>
        <p:nvSpPr>
          <p:cNvPr id="60" name="文本占位符 7">
            <a:extLst>
              <a:ext uri="{FF2B5EF4-FFF2-40B4-BE49-F238E27FC236}">
                <a16:creationId xmlns:a16="http://schemas.microsoft.com/office/drawing/2014/main" xmlns="" id="{84C5C924-BCE5-46C8-9041-30EDC3D85E5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91679" y="5553236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2015.01.25</a:t>
            </a:r>
            <a:endParaRPr lang="zh-CN" altLang="en-US" dirty="0"/>
          </a:p>
        </p:txBody>
      </p:sp>
      <p:sp>
        <p:nvSpPr>
          <p:cNvPr id="61" name="文本占位符 7">
            <a:extLst>
              <a:ext uri="{FF2B5EF4-FFF2-40B4-BE49-F238E27FC236}">
                <a16:creationId xmlns:a16="http://schemas.microsoft.com/office/drawing/2014/main" xmlns="" id="{1DBD4C29-C885-4339-873D-B55FBD81DDF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51836" y="5553236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Reviewer/ID</a:t>
            </a:r>
          </a:p>
        </p:txBody>
      </p:sp>
      <p:sp>
        <p:nvSpPr>
          <p:cNvPr id="62" name="文本占位符 7">
            <a:extLst>
              <a:ext uri="{FF2B5EF4-FFF2-40B4-BE49-F238E27FC236}">
                <a16:creationId xmlns:a16="http://schemas.microsoft.com/office/drawing/2014/main" xmlns="" id="{6D84506C-645A-472E-A06C-3A65A77443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180244" y="5553236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Type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64300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#总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7"/>
          <a:stretch/>
        </p:blipFill>
        <p:spPr bwMode="auto">
          <a:xfrm>
            <a:off x="1" y="85"/>
            <a:ext cx="12192000" cy="686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1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031295" y="4957156"/>
            <a:ext cx="10441567" cy="831600"/>
          </a:xfrm>
          <a:prstGeom prst="rect">
            <a:avLst/>
          </a:prstGeom>
          <a:ln algn="ctr"/>
        </p:spPr>
        <p:txBody>
          <a:bodyPr lIns="87802" tIns="43901" rIns="87802" bIns="43901"/>
          <a:lstStyle>
            <a:lvl1pPr algn="l" defTabSz="801688" rtl="0" eaLnBrk="0" fontAlgn="ctr" hangingPunct="0">
              <a:spcBef>
                <a:spcPct val="0"/>
              </a:spcBef>
              <a:spcAft>
                <a:spcPct val="0"/>
              </a:spcAft>
              <a:defRPr lang="zh-CN" altLang="en-US" sz="4300" b="1" kern="1200" baseline="0" dirty="0">
                <a:solidFill>
                  <a:srgbClr val="0070C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/>
              <a:t>Click to Edit Title</a:t>
            </a:r>
            <a:endParaRPr lang="zh-CN" altLang="en-US" dirty="0"/>
          </a:p>
        </p:txBody>
      </p:sp>
      <p:sp>
        <p:nvSpPr>
          <p:cNvPr id="19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1031295" y="5816120"/>
            <a:ext cx="6912000" cy="493200"/>
          </a:xfrm>
          <a:prstGeom prst="rect">
            <a:avLst/>
          </a:prstGeom>
        </p:spPr>
        <p:txBody>
          <a:bodyPr/>
          <a:lstStyle>
            <a:lvl1pPr marL="0" indent="0" algn="l" defTabSz="801688" rtl="0" eaLnBrk="0" fontAlgn="ctr" hangingPunct="0">
              <a:spcBef>
                <a:spcPct val="0"/>
              </a:spcBef>
              <a:spcAft>
                <a:spcPct val="0"/>
              </a:spcAft>
              <a:buNone/>
              <a:defRPr lang="zh-CN" altLang="en-US" sz="2000" kern="1200" baseline="0" dirty="0" smtClean="0">
                <a:solidFill>
                  <a:srgbClr val="0070C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 smtClean="0"/>
              <a:t>Click to Edit Title</a:t>
            </a:r>
            <a:endParaRPr lang="zh-CN" altLang="en-US" dirty="0" smtClean="0"/>
          </a:p>
        </p:txBody>
      </p:sp>
      <p:sp>
        <p:nvSpPr>
          <p:cNvPr id="20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5769392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baseline="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Авторские права</a:t>
            </a:r>
            <a:r>
              <a:rPr lang="en-US" altLang="zh-CN" sz="1200" baseline="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baseline="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© </a:t>
            </a:r>
            <a:r>
              <a:rPr lang="en-US" altLang="zh-CN" sz="1200" baseline="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2020 </a:t>
            </a:r>
            <a:r>
              <a:rPr lang="en-US" altLang="zh-CN" sz="1200" baseline="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Huawei Technologies Co., Ltd. </a:t>
            </a:r>
            <a:r>
              <a:rPr lang="ru-RU" altLang="zh-CN" sz="1200" baseline="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Все права защищены</a:t>
            </a:r>
            <a:r>
              <a:rPr lang="en-US" altLang="zh-CN" sz="1200" baseline="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. </a:t>
            </a:r>
            <a:endParaRPr lang="en-US" altLang="zh-CN" sz="1200" baseline="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889" y="251069"/>
            <a:ext cx="1965600" cy="4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05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#前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3"/>
            <a:ext cx="11306175" cy="4679788"/>
          </a:xfrm>
          <a:prstGeom prst="rect">
            <a:avLst/>
          </a:prstGeom>
        </p:spPr>
        <p:txBody>
          <a:bodyPr/>
          <a:lstStyle>
            <a:lvl1pPr algn="just" eaLnBrk="1" hangingPunct="1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  <a:lvl5pPr>
              <a:buNone/>
              <a:defRPr/>
            </a:lvl5pPr>
          </a:lstStyle>
          <a:p>
            <a:pPr eaLnBrk="1" hangingPunct="1"/>
            <a:r>
              <a:rPr lang="en-US" altLang="zh-CN" dirty="0" smtClean="0"/>
              <a:t>The chapter describes ...</a:t>
            </a:r>
            <a:endParaRPr lang="zh-CN" altLang="en-US" dirty="0"/>
          </a:p>
        </p:txBody>
      </p:sp>
      <p:sp>
        <p:nvSpPr>
          <p:cNvPr id="27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376264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ru-RU" altLang="zh-CN" baseline="0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Введение </a:t>
            </a:r>
            <a:endParaRPr lang="zh-CN" altLang="en-US" baseline="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8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9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335360" y="498828"/>
            <a:ext cx="628158" cy="459460"/>
            <a:chOff x="3275013" y="1363663"/>
            <a:chExt cx="5645150" cy="4129087"/>
          </a:xfrm>
          <a:solidFill>
            <a:schemeClr val="bg1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3275013" y="1363663"/>
              <a:ext cx="5645150" cy="4129087"/>
            </a:xfrm>
            <a:custGeom>
              <a:avLst/>
              <a:gdLst>
                <a:gd name="T0" fmla="*/ 1410 w 1505"/>
                <a:gd name="T1" fmla="*/ 250 h 1101"/>
                <a:gd name="T2" fmla="*/ 780 w 1505"/>
                <a:gd name="T3" fmla="*/ 250 h 1101"/>
                <a:gd name="T4" fmla="*/ 780 w 1505"/>
                <a:gd name="T5" fmla="*/ 81 h 1101"/>
                <a:gd name="T6" fmla="*/ 699 w 1505"/>
                <a:gd name="T7" fmla="*/ 0 h 1101"/>
                <a:gd name="T8" fmla="*/ 81 w 1505"/>
                <a:gd name="T9" fmla="*/ 0 h 1101"/>
                <a:gd name="T10" fmla="*/ 0 w 1505"/>
                <a:gd name="T11" fmla="*/ 81 h 1101"/>
                <a:gd name="T12" fmla="*/ 0 w 1505"/>
                <a:gd name="T13" fmla="*/ 464 h 1101"/>
                <a:gd name="T14" fmla="*/ 81 w 1505"/>
                <a:gd name="T15" fmla="*/ 545 h 1101"/>
                <a:gd name="T16" fmla="*/ 124 w 1505"/>
                <a:gd name="T17" fmla="*/ 545 h 1101"/>
                <a:gd name="T18" fmla="*/ 124 w 1505"/>
                <a:gd name="T19" fmla="*/ 668 h 1101"/>
                <a:gd name="T20" fmla="*/ 137 w 1505"/>
                <a:gd name="T21" fmla="*/ 688 h 1101"/>
                <a:gd name="T22" fmla="*/ 147 w 1505"/>
                <a:gd name="T23" fmla="*/ 690 h 1101"/>
                <a:gd name="T24" fmla="*/ 161 w 1505"/>
                <a:gd name="T25" fmla="*/ 685 h 1101"/>
                <a:gd name="T26" fmla="*/ 316 w 1505"/>
                <a:gd name="T27" fmla="*/ 554 h 1101"/>
                <a:gd name="T28" fmla="*/ 341 w 1505"/>
                <a:gd name="T29" fmla="*/ 545 h 1101"/>
                <a:gd name="T30" fmla="*/ 542 w 1505"/>
                <a:gd name="T31" fmla="*/ 545 h 1101"/>
                <a:gd name="T32" fmla="*/ 542 w 1505"/>
                <a:gd name="T33" fmla="*/ 824 h 1101"/>
                <a:gd name="T34" fmla="*/ 637 w 1505"/>
                <a:gd name="T35" fmla="*/ 919 h 1101"/>
                <a:gd name="T36" fmla="*/ 1084 w 1505"/>
                <a:gd name="T37" fmla="*/ 919 h 1101"/>
                <a:gd name="T38" fmla="*/ 1120 w 1505"/>
                <a:gd name="T39" fmla="*/ 932 h 1101"/>
                <a:gd name="T40" fmla="*/ 1313 w 1505"/>
                <a:gd name="T41" fmla="*/ 1096 h 1101"/>
                <a:gd name="T42" fmla="*/ 1328 w 1505"/>
                <a:gd name="T43" fmla="*/ 1101 h 1101"/>
                <a:gd name="T44" fmla="*/ 1337 w 1505"/>
                <a:gd name="T45" fmla="*/ 1099 h 1101"/>
                <a:gd name="T46" fmla="*/ 1350 w 1505"/>
                <a:gd name="T47" fmla="*/ 1078 h 1101"/>
                <a:gd name="T48" fmla="*/ 1350 w 1505"/>
                <a:gd name="T49" fmla="*/ 919 h 1101"/>
                <a:gd name="T50" fmla="*/ 1410 w 1505"/>
                <a:gd name="T51" fmla="*/ 919 h 1101"/>
                <a:gd name="T52" fmla="*/ 1505 w 1505"/>
                <a:gd name="T53" fmla="*/ 824 h 1101"/>
                <a:gd name="T54" fmla="*/ 1505 w 1505"/>
                <a:gd name="T55" fmla="*/ 345 h 1101"/>
                <a:gd name="T56" fmla="*/ 1410 w 1505"/>
                <a:gd name="T57" fmla="*/ 250 h 1101"/>
                <a:gd name="T58" fmla="*/ 341 w 1505"/>
                <a:gd name="T59" fmla="*/ 500 h 1101"/>
                <a:gd name="T60" fmla="*/ 287 w 1505"/>
                <a:gd name="T61" fmla="*/ 520 h 1101"/>
                <a:gd name="T62" fmla="*/ 169 w 1505"/>
                <a:gd name="T63" fmla="*/ 619 h 1101"/>
                <a:gd name="T64" fmla="*/ 169 w 1505"/>
                <a:gd name="T65" fmla="*/ 535 h 1101"/>
                <a:gd name="T66" fmla="*/ 133 w 1505"/>
                <a:gd name="T67" fmla="*/ 500 h 1101"/>
                <a:gd name="T68" fmla="*/ 81 w 1505"/>
                <a:gd name="T69" fmla="*/ 500 h 1101"/>
                <a:gd name="T70" fmla="*/ 45 w 1505"/>
                <a:gd name="T71" fmla="*/ 464 h 1101"/>
                <a:gd name="T72" fmla="*/ 45 w 1505"/>
                <a:gd name="T73" fmla="*/ 81 h 1101"/>
                <a:gd name="T74" fmla="*/ 81 w 1505"/>
                <a:gd name="T75" fmla="*/ 45 h 1101"/>
                <a:gd name="T76" fmla="*/ 699 w 1505"/>
                <a:gd name="T77" fmla="*/ 45 h 1101"/>
                <a:gd name="T78" fmla="*/ 735 w 1505"/>
                <a:gd name="T79" fmla="*/ 81 h 1101"/>
                <a:gd name="T80" fmla="*/ 735 w 1505"/>
                <a:gd name="T81" fmla="*/ 250 h 1101"/>
                <a:gd name="T82" fmla="*/ 637 w 1505"/>
                <a:gd name="T83" fmla="*/ 250 h 1101"/>
                <a:gd name="T84" fmla="*/ 542 w 1505"/>
                <a:gd name="T85" fmla="*/ 345 h 1101"/>
                <a:gd name="T86" fmla="*/ 542 w 1505"/>
                <a:gd name="T87" fmla="*/ 500 h 1101"/>
                <a:gd name="T88" fmla="*/ 341 w 1505"/>
                <a:gd name="T89" fmla="*/ 500 h 1101"/>
                <a:gd name="T90" fmla="*/ 1460 w 1505"/>
                <a:gd name="T91" fmla="*/ 824 h 1101"/>
                <a:gd name="T92" fmla="*/ 1410 w 1505"/>
                <a:gd name="T93" fmla="*/ 874 h 1101"/>
                <a:gd name="T94" fmla="*/ 1344 w 1505"/>
                <a:gd name="T95" fmla="*/ 874 h 1101"/>
                <a:gd name="T96" fmla="*/ 1305 w 1505"/>
                <a:gd name="T97" fmla="*/ 913 h 1101"/>
                <a:gd name="T98" fmla="*/ 1305 w 1505"/>
                <a:gd name="T99" fmla="*/ 1030 h 1101"/>
                <a:gd name="T100" fmla="*/ 1149 w 1505"/>
                <a:gd name="T101" fmla="*/ 898 h 1101"/>
                <a:gd name="T102" fmla="*/ 1084 w 1505"/>
                <a:gd name="T103" fmla="*/ 874 h 1101"/>
                <a:gd name="T104" fmla="*/ 637 w 1505"/>
                <a:gd name="T105" fmla="*/ 874 h 1101"/>
                <a:gd name="T106" fmla="*/ 587 w 1505"/>
                <a:gd name="T107" fmla="*/ 824 h 1101"/>
                <a:gd name="T108" fmla="*/ 587 w 1505"/>
                <a:gd name="T109" fmla="*/ 345 h 1101"/>
                <a:gd name="T110" fmla="*/ 637 w 1505"/>
                <a:gd name="T111" fmla="*/ 295 h 1101"/>
                <a:gd name="T112" fmla="*/ 1410 w 1505"/>
                <a:gd name="T113" fmla="*/ 295 h 1101"/>
                <a:gd name="T114" fmla="*/ 1460 w 1505"/>
                <a:gd name="T115" fmla="*/ 345 h 1101"/>
                <a:gd name="T116" fmla="*/ 1460 w 1505"/>
                <a:gd name="T117" fmla="*/ 824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5" h="1101">
                  <a:moveTo>
                    <a:pt x="1410" y="250"/>
                  </a:moveTo>
                  <a:cubicBezTo>
                    <a:pt x="780" y="250"/>
                    <a:pt x="780" y="250"/>
                    <a:pt x="780" y="250"/>
                  </a:cubicBezTo>
                  <a:cubicBezTo>
                    <a:pt x="780" y="81"/>
                    <a:pt x="780" y="81"/>
                    <a:pt x="780" y="81"/>
                  </a:cubicBezTo>
                  <a:cubicBezTo>
                    <a:pt x="780" y="37"/>
                    <a:pt x="743" y="0"/>
                    <a:pt x="699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7"/>
                    <a:pt x="0" y="81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509"/>
                    <a:pt x="36" y="545"/>
                    <a:pt x="81" y="545"/>
                  </a:cubicBezTo>
                  <a:cubicBezTo>
                    <a:pt x="124" y="545"/>
                    <a:pt x="124" y="545"/>
                    <a:pt x="124" y="545"/>
                  </a:cubicBezTo>
                  <a:cubicBezTo>
                    <a:pt x="124" y="668"/>
                    <a:pt x="124" y="668"/>
                    <a:pt x="124" y="668"/>
                  </a:cubicBezTo>
                  <a:cubicBezTo>
                    <a:pt x="124" y="676"/>
                    <a:pt x="129" y="684"/>
                    <a:pt x="137" y="688"/>
                  </a:cubicBezTo>
                  <a:cubicBezTo>
                    <a:pt x="140" y="689"/>
                    <a:pt x="143" y="690"/>
                    <a:pt x="147" y="690"/>
                  </a:cubicBezTo>
                  <a:cubicBezTo>
                    <a:pt x="152" y="690"/>
                    <a:pt x="157" y="688"/>
                    <a:pt x="161" y="685"/>
                  </a:cubicBezTo>
                  <a:cubicBezTo>
                    <a:pt x="316" y="554"/>
                    <a:pt x="316" y="554"/>
                    <a:pt x="316" y="554"/>
                  </a:cubicBezTo>
                  <a:cubicBezTo>
                    <a:pt x="323" y="548"/>
                    <a:pt x="332" y="545"/>
                    <a:pt x="341" y="545"/>
                  </a:cubicBezTo>
                  <a:cubicBezTo>
                    <a:pt x="542" y="545"/>
                    <a:pt x="542" y="545"/>
                    <a:pt x="542" y="545"/>
                  </a:cubicBezTo>
                  <a:cubicBezTo>
                    <a:pt x="542" y="824"/>
                    <a:pt x="542" y="824"/>
                    <a:pt x="542" y="824"/>
                  </a:cubicBezTo>
                  <a:cubicBezTo>
                    <a:pt x="542" y="877"/>
                    <a:pt x="585" y="919"/>
                    <a:pt x="637" y="919"/>
                  </a:cubicBezTo>
                  <a:cubicBezTo>
                    <a:pt x="1084" y="919"/>
                    <a:pt x="1084" y="919"/>
                    <a:pt x="1084" y="919"/>
                  </a:cubicBezTo>
                  <a:cubicBezTo>
                    <a:pt x="1097" y="919"/>
                    <a:pt x="1110" y="924"/>
                    <a:pt x="1120" y="932"/>
                  </a:cubicBezTo>
                  <a:cubicBezTo>
                    <a:pt x="1313" y="1096"/>
                    <a:pt x="1313" y="1096"/>
                    <a:pt x="1313" y="1096"/>
                  </a:cubicBezTo>
                  <a:cubicBezTo>
                    <a:pt x="1317" y="1099"/>
                    <a:pt x="1322" y="1101"/>
                    <a:pt x="1328" y="1101"/>
                  </a:cubicBezTo>
                  <a:cubicBezTo>
                    <a:pt x="1331" y="1101"/>
                    <a:pt x="1334" y="1100"/>
                    <a:pt x="1337" y="1099"/>
                  </a:cubicBezTo>
                  <a:cubicBezTo>
                    <a:pt x="1345" y="1095"/>
                    <a:pt x="1350" y="1087"/>
                    <a:pt x="1350" y="1078"/>
                  </a:cubicBezTo>
                  <a:cubicBezTo>
                    <a:pt x="1350" y="919"/>
                    <a:pt x="1350" y="919"/>
                    <a:pt x="1350" y="919"/>
                  </a:cubicBezTo>
                  <a:cubicBezTo>
                    <a:pt x="1410" y="919"/>
                    <a:pt x="1410" y="919"/>
                    <a:pt x="1410" y="919"/>
                  </a:cubicBezTo>
                  <a:cubicBezTo>
                    <a:pt x="1463" y="919"/>
                    <a:pt x="1505" y="877"/>
                    <a:pt x="1505" y="824"/>
                  </a:cubicBezTo>
                  <a:cubicBezTo>
                    <a:pt x="1505" y="345"/>
                    <a:pt x="1505" y="345"/>
                    <a:pt x="1505" y="345"/>
                  </a:cubicBezTo>
                  <a:cubicBezTo>
                    <a:pt x="1505" y="293"/>
                    <a:pt x="1463" y="250"/>
                    <a:pt x="1410" y="250"/>
                  </a:cubicBezTo>
                  <a:close/>
                  <a:moveTo>
                    <a:pt x="341" y="500"/>
                  </a:moveTo>
                  <a:cubicBezTo>
                    <a:pt x="322" y="500"/>
                    <a:pt x="302" y="507"/>
                    <a:pt x="287" y="520"/>
                  </a:cubicBezTo>
                  <a:cubicBezTo>
                    <a:pt x="169" y="619"/>
                    <a:pt x="169" y="619"/>
                    <a:pt x="169" y="619"/>
                  </a:cubicBezTo>
                  <a:cubicBezTo>
                    <a:pt x="169" y="535"/>
                    <a:pt x="169" y="535"/>
                    <a:pt x="169" y="535"/>
                  </a:cubicBezTo>
                  <a:cubicBezTo>
                    <a:pt x="169" y="516"/>
                    <a:pt x="153" y="500"/>
                    <a:pt x="133" y="500"/>
                  </a:cubicBezTo>
                  <a:cubicBezTo>
                    <a:pt x="81" y="500"/>
                    <a:pt x="81" y="500"/>
                    <a:pt x="81" y="500"/>
                  </a:cubicBezTo>
                  <a:cubicBezTo>
                    <a:pt x="61" y="500"/>
                    <a:pt x="45" y="484"/>
                    <a:pt x="45" y="464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61"/>
                    <a:pt x="61" y="45"/>
                    <a:pt x="81" y="45"/>
                  </a:cubicBezTo>
                  <a:cubicBezTo>
                    <a:pt x="699" y="45"/>
                    <a:pt x="699" y="45"/>
                    <a:pt x="699" y="45"/>
                  </a:cubicBezTo>
                  <a:cubicBezTo>
                    <a:pt x="719" y="45"/>
                    <a:pt x="735" y="61"/>
                    <a:pt x="735" y="81"/>
                  </a:cubicBezTo>
                  <a:cubicBezTo>
                    <a:pt x="735" y="250"/>
                    <a:pt x="735" y="250"/>
                    <a:pt x="735" y="250"/>
                  </a:cubicBezTo>
                  <a:cubicBezTo>
                    <a:pt x="637" y="250"/>
                    <a:pt x="637" y="250"/>
                    <a:pt x="637" y="250"/>
                  </a:cubicBezTo>
                  <a:cubicBezTo>
                    <a:pt x="585" y="250"/>
                    <a:pt x="542" y="293"/>
                    <a:pt x="542" y="345"/>
                  </a:cubicBezTo>
                  <a:cubicBezTo>
                    <a:pt x="542" y="500"/>
                    <a:pt x="542" y="500"/>
                    <a:pt x="542" y="500"/>
                  </a:cubicBezTo>
                  <a:lnTo>
                    <a:pt x="341" y="500"/>
                  </a:lnTo>
                  <a:close/>
                  <a:moveTo>
                    <a:pt x="1460" y="824"/>
                  </a:moveTo>
                  <a:cubicBezTo>
                    <a:pt x="1460" y="852"/>
                    <a:pt x="1438" y="874"/>
                    <a:pt x="1410" y="874"/>
                  </a:cubicBezTo>
                  <a:cubicBezTo>
                    <a:pt x="1344" y="874"/>
                    <a:pt x="1344" y="874"/>
                    <a:pt x="1344" y="874"/>
                  </a:cubicBezTo>
                  <a:cubicBezTo>
                    <a:pt x="1323" y="874"/>
                    <a:pt x="1305" y="892"/>
                    <a:pt x="1305" y="913"/>
                  </a:cubicBezTo>
                  <a:cubicBezTo>
                    <a:pt x="1305" y="1030"/>
                    <a:pt x="1305" y="1030"/>
                    <a:pt x="1305" y="1030"/>
                  </a:cubicBezTo>
                  <a:cubicBezTo>
                    <a:pt x="1149" y="898"/>
                    <a:pt x="1149" y="898"/>
                    <a:pt x="1149" y="898"/>
                  </a:cubicBezTo>
                  <a:cubicBezTo>
                    <a:pt x="1131" y="883"/>
                    <a:pt x="1108" y="874"/>
                    <a:pt x="1084" y="874"/>
                  </a:cubicBezTo>
                  <a:cubicBezTo>
                    <a:pt x="637" y="874"/>
                    <a:pt x="637" y="874"/>
                    <a:pt x="637" y="874"/>
                  </a:cubicBezTo>
                  <a:cubicBezTo>
                    <a:pt x="610" y="874"/>
                    <a:pt x="587" y="852"/>
                    <a:pt x="587" y="824"/>
                  </a:cubicBezTo>
                  <a:cubicBezTo>
                    <a:pt x="587" y="345"/>
                    <a:pt x="587" y="345"/>
                    <a:pt x="587" y="345"/>
                  </a:cubicBezTo>
                  <a:cubicBezTo>
                    <a:pt x="587" y="318"/>
                    <a:pt x="610" y="295"/>
                    <a:pt x="637" y="295"/>
                  </a:cubicBezTo>
                  <a:cubicBezTo>
                    <a:pt x="1410" y="295"/>
                    <a:pt x="1410" y="295"/>
                    <a:pt x="1410" y="295"/>
                  </a:cubicBezTo>
                  <a:cubicBezTo>
                    <a:pt x="1438" y="295"/>
                    <a:pt x="1460" y="318"/>
                    <a:pt x="1460" y="345"/>
                  </a:cubicBezTo>
                  <a:lnTo>
                    <a:pt x="1460" y="8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6208713" y="3227388"/>
              <a:ext cx="1833563" cy="173037"/>
            </a:xfrm>
            <a:custGeom>
              <a:avLst/>
              <a:gdLst>
                <a:gd name="T0" fmla="*/ 489 w 489"/>
                <a:gd name="T1" fmla="*/ 23 h 46"/>
                <a:gd name="T2" fmla="*/ 467 w 489"/>
                <a:gd name="T3" fmla="*/ 46 h 46"/>
                <a:gd name="T4" fmla="*/ 23 w 489"/>
                <a:gd name="T5" fmla="*/ 46 h 46"/>
                <a:gd name="T6" fmla="*/ 0 w 489"/>
                <a:gd name="T7" fmla="*/ 23 h 46"/>
                <a:gd name="T8" fmla="*/ 23 w 489"/>
                <a:gd name="T9" fmla="*/ 0 h 46"/>
                <a:gd name="T10" fmla="*/ 467 w 489"/>
                <a:gd name="T11" fmla="*/ 0 h 46"/>
                <a:gd name="T12" fmla="*/ 489 w 489"/>
                <a:gd name="T1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6">
                  <a:moveTo>
                    <a:pt x="489" y="23"/>
                  </a:moveTo>
                  <a:cubicBezTo>
                    <a:pt x="489" y="35"/>
                    <a:pt x="479" y="46"/>
                    <a:pt x="46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6208713" y="3786188"/>
              <a:ext cx="1833563" cy="168275"/>
            </a:xfrm>
            <a:custGeom>
              <a:avLst/>
              <a:gdLst>
                <a:gd name="T0" fmla="*/ 489 w 489"/>
                <a:gd name="T1" fmla="*/ 22 h 45"/>
                <a:gd name="T2" fmla="*/ 467 w 489"/>
                <a:gd name="T3" fmla="*/ 45 h 45"/>
                <a:gd name="T4" fmla="*/ 23 w 489"/>
                <a:gd name="T5" fmla="*/ 45 h 45"/>
                <a:gd name="T6" fmla="*/ 0 w 489"/>
                <a:gd name="T7" fmla="*/ 22 h 45"/>
                <a:gd name="T8" fmla="*/ 23 w 489"/>
                <a:gd name="T9" fmla="*/ 0 h 45"/>
                <a:gd name="T10" fmla="*/ 467 w 489"/>
                <a:gd name="T11" fmla="*/ 0 h 45"/>
                <a:gd name="T12" fmla="*/ 489 w 489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5">
                  <a:moveTo>
                    <a:pt x="489" y="22"/>
                  </a:moveTo>
                  <a:cubicBezTo>
                    <a:pt x="489" y="35"/>
                    <a:pt x="479" y="45"/>
                    <a:pt x="467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3924301" y="1936750"/>
              <a:ext cx="1593850" cy="169862"/>
            </a:xfrm>
            <a:custGeom>
              <a:avLst/>
              <a:gdLst>
                <a:gd name="T0" fmla="*/ 425 w 425"/>
                <a:gd name="T1" fmla="*/ 22 h 45"/>
                <a:gd name="T2" fmla="*/ 403 w 425"/>
                <a:gd name="T3" fmla="*/ 45 h 45"/>
                <a:gd name="T4" fmla="*/ 23 w 425"/>
                <a:gd name="T5" fmla="*/ 45 h 45"/>
                <a:gd name="T6" fmla="*/ 0 w 425"/>
                <a:gd name="T7" fmla="*/ 22 h 45"/>
                <a:gd name="T8" fmla="*/ 23 w 425"/>
                <a:gd name="T9" fmla="*/ 0 h 45"/>
                <a:gd name="T10" fmla="*/ 403 w 425"/>
                <a:gd name="T11" fmla="*/ 0 h 45"/>
                <a:gd name="T12" fmla="*/ 425 w 425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45">
                  <a:moveTo>
                    <a:pt x="425" y="22"/>
                  </a:moveTo>
                  <a:cubicBezTo>
                    <a:pt x="425" y="35"/>
                    <a:pt x="415" y="45"/>
                    <a:pt x="40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2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5" y="0"/>
                    <a:pt x="425" y="10"/>
                    <a:pt x="4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3924301" y="2371725"/>
              <a:ext cx="1136650" cy="169862"/>
            </a:xfrm>
            <a:custGeom>
              <a:avLst/>
              <a:gdLst>
                <a:gd name="T0" fmla="*/ 303 w 303"/>
                <a:gd name="T1" fmla="*/ 23 h 45"/>
                <a:gd name="T2" fmla="*/ 281 w 303"/>
                <a:gd name="T3" fmla="*/ 45 h 45"/>
                <a:gd name="T4" fmla="*/ 23 w 303"/>
                <a:gd name="T5" fmla="*/ 45 h 45"/>
                <a:gd name="T6" fmla="*/ 0 w 303"/>
                <a:gd name="T7" fmla="*/ 23 h 45"/>
                <a:gd name="T8" fmla="*/ 23 w 303"/>
                <a:gd name="T9" fmla="*/ 0 h 45"/>
                <a:gd name="T10" fmla="*/ 281 w 303"/>
                <a:gd name="T11" fmla="*/ 0 h 45"/>
                <a:gd name="T12" fmla="*/ 303 w 303"/>
                <a:gd name="T1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45">
                  <a:moveTo>
                    <a:pt x="303" y="23"/>
                  </a:moveTo>
                  <a:cubicBezTo>
                    <a:pt x="303" y="35"/>
                    <a:pt x="293" y="45"/>
                    <a:pt x="28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3" y="0"/>
                    <a:pt x="303" y="10"/>
                    <a:pt x="30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7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595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#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59228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ru-RU" altLang="zh-CN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Цели 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9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443372" y="440668"/>
            <a:ext cx="533970" cy="533470"/>
            <a:chOff x="2960687" y="4865687"/>
            <a:chExt cx="1698626" cy="1697038"/>
          </a:xfrm>
          <a:solidFill>
            <a:schemeClr val="bg1"/>
          </a:solidFill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960687" y="5251450"/>
              <a:ext cx="1311275" cy="1311275"/>
            </a:xfrm>
            <a:custGeom>
              <a:avLst/>
              <a:gdLst>
                <a:gd name="T0" fmla="*/ 1114 w 1293"/>
                <a:gd name="T1" fmla="*/ 294 h 1293"/>
                <a:gd name="T2" fmla="*/ 1233 w 1293"/>
                <a:gd name="T3" fmla="*/ 647 h 1293"/>
                <a:gd name="T4" fmla="*/ 647 w 1293"/>
                <a:gd name="T5" fmla="*/ 1233 h 1293"/>
                <a:gd name="T6" fmla="*/ 60 w 1293"/>
                <a:gd name="T7" fmla="*/ 647 h 1293"/>
                <a:gd name="T8" fmla="*/ 647 w 1293"/>
                <a:gd name="T9" fmla="*/ 60 h 1293"/>
                <a:gd name="T10" fmla="*/ 1001 w 1293"/>
                <a:gd name="T11" fmla="*/ 180 h 1293"/>
                <a:gd name="T12" fmla="*/ 1044 w 1293"/>
                <a:gd name="T13" fmla="*/ 137 h 1293"/>
                <a:gd name="T14" fmla="*/ 647 w 1293"/>
                <a:gd name="T15" fmla="*/ 0 h 1293"/>
                <a:gd name="T16" fmla="*/ 0 w 1293"/>
                <a:gd name="T17" fmla="*/ 647 h 1293"/>
                <a:gd name="T18" fmla="*/ 647 w 1293"/>
                <a:gd name="T19" fmla="*/ 1293 h 1293"/>
                <a:gd name="T20" fmla="*/ 1293 w 1293"/>
                <a:gd name="T21" fmla="*/ 647 h 1293"/>
                <a:gd name="T22" fmla="*/ 1157 w 1293"/>
                <a:gd name="T23" fmla="*/ 251 h 1293"/>
                <a:gd name="T24" fmla="*/ 1114 w 1293"/>
                <a:gd name="T25" fmla="*/ 294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3" h="1293">
                  <a:moveTo>
                    <a:pt x="1114" y="294"/>
                  </a:moveTo>
                  <a:cubicBezTo>
                    <a:pt x="1189" y="392"/>
                    <a:pt x="1233" y="514"/>
                    <a:pt x="1233" y="647"/>
                  </a:cubicBezTo>
                  <a:cubicBezTo>
                    <a:pt x="1233" y="970"/>
                    <a:pt x="970" y="1233"/>
                    <a:pt x="647" y="1233"/>
                  </a:cubicBezTo>
                  <a:cubicBezTo>
                    <a:pt x="323" y="1233"/>
                    <a:pt x="60" y="970"/>
                    <a:pt x="60" y="647"/>
                  </a:cubicBezTo>
                  <a:cubicBezTo>
                    <a:pt x="60" y="323"/>
                    <a:pt x="323" y="60"/>
                    <a:pt x="647" y="60"/>
                  </a:cubicBezTo>
                  <a:cubicBezTo>
                    <a:pt x="780" y="60"/>
                    <a:pt x="903" y="105"/>
                    <a:pt x="1001" y="180"/>
                  </a:cubicBezTo>
                  <a:cubicBezTo>
                    <a:pt x="1044" y="137"/>
                    <a:pt x="1044" y="137"/>
                    <a:pt x="1044" y="137"/>
                  </a:cubicBezTo>
                  <a:cubicBezTo>
                    <a:pt x="934" y="52"/>
                    <a:pt x="796" y="0"/>
                    <a:pt x="647" y="0"/>
                  </a:cubicBezTo>
                  <a:cubicBezTo>
                    <a:pt x="290" y="0"/>
                    <a:pt x="0" y="290"/>
                    <a:pt x="0" y="647"/>
                  </a:cubicBezTo>
                  <a:cubicBezTo>
                    <a:pt x="0" y="1003"/>
                    <a:pt x="290" y="1293"/>
                    <a:pt x="647" y="1293"/>
                  </a:cubicBezTo>
                  <a:cubicBezTo>
                    <a:pt x="1003" y="1293"/>
                    <a:pt x="1293" y="1003"/>
                    <a:pt x="1293" y="647"/>
                  </a:cubicBezTo>
                  <a:cubicBezTo>
                    <a:pt x="1293" y="498"/>
                    <a:pt x="1242" y="360"/>
                    <a:pt x="1157" y="251"/>
                  </a:cubicBezTo>
                  <a:lnTo>
                    <a:pt x="1114" y="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3168650" y="5459413"/>
              <a:ext cx="895350" cy="895350"/>
            </a:xfrm>
            <a:custGeom>
              <a:avLst/>
              <a:gdLst>
                <a:gd name="T0" fmla="*/ 762 w 883"/>
                <a:gd name="T1" fmla="*/ 235 h 883"/>
                <a:gd name="T2" fmla="*/ 823 w 883"/>
                <a:gd name="T3" fmla="*/ 442 h 883"/>
                <a:gd name="T4" fmla="*/ 442 w 883"/>
                <a:gd name="T5" fmla="*/ 823 h 883"/>
                <a:gd name="T6" fmla="*/ 60 w 883"/>
                <a:gd name="T7" fmla="*/ 442 h 883"/>
                <a:gd name="T8" fmla="*/ 442 w 883"/>
                <a:gd name="T9" fmla="*/ 60 h 883"/>
                <a:gd name="T10" fmla="*/ 649 w 883"/>
                <a:gd name="T11" fmla="*/ 122 h 883"/>
                <a:gd name="T12" fmla="*/ 692 w 883"/>
                <a:gd name="T13" fmla="*/ 78 h 883"/>
                <a:gd name="T14" fmla="*/ 442 w 883"/>
                <a:gd name="T15" fmla="*/ 0 h 883"/>
                <a:gd name="T16" fmla="*/ 0 w 883"/>
                <a:gd name="T17" fmla="*/ 442 h 883"/>
                <a:gd name="T18" fmla="*/ 442 w 883"/>
                <a:gd name="T19" fmla="*/ 883 h 883"/>
                <a:gd name="T20" fmla="*/ 883 w 883"/>
                <a:gd name="T21" fmla="*/ 442 h 883"/>
                <a:gd name="T22" fmla="*/ 806 w 883"/>
                <a:gd name="T23" fmla="*/ 192 h 883"/>
                <a:gd name="T24" fmla="*/ 762 w 883"/>
                <a:gd name="T25" fmla="*/ 235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3" h="883">
                  <a:moveTo>
                    <a:pt x="762" y="235"/>
                  </a:moveTo>
                  <a:cubicBezTo>
                    <a:pt x="801" y="295"/>
                    <a:pt x="823" y="366"/>
                    <a:pt x="823" y="442"/>
                  </a:cubicBezTo>
                  <a:cubicBezTo>
                    <a:pt x="823" y="652"/>
                    <a:pt x="652" y="823"/>
                    <a:pt x="442" y="823"/>
                  </a:cubicBezTo>
                  <a:cubicBezTo>
                    <a:pt x="231" y="823"/>
                    <a:pt x="60" y="652"/>
                    <a:pt x="60" y="442"/>
                  </a:cubicBezTo>
                  <a:cubicBezTo>
                    <a:pt x="60" y="231"/>
                    <a:pt x="231" y="60"/>
                    <a:pt x="442" y="60"/>
                  </a:cubicBezTo>
                  <a:cubicBezTo>
                    <a:pt x="518" y="60"/>
                    <a:pt x="589" y="83"/>
                    <a:pt x="649" y="122"/>
                  </a:cubicBezTo>
                  <a:cubicBezTo>
                    <a:pt x="692" y="78"/>
                    <a:pt x="692" y="78"/>
                    <a:pt x="692" y="78"/>
                  </a:cubicBezTo>
                  <a:cubicBezTo>
                    <a:pt x="621" y="29"/>
                    <a:pt x="535" y="0"/>
                    <a:pt x="442" y="0"/>
                  </a:cubicBezTo>
                  <a:cubicBezTo>
                    <a:pt x="198" y="0"/>
                    <a:pt x="0" y="198"/>
                    <a:pt x="0" y="442"/>
                  </a:cubicBezTo>
                  <a:cubicBezTo>
                    <a:pt x="0" y="685"/>
                    <a:pt x="198" y="883"/>
                    <a:pt x="442" y="883"/>
                  </a:cubicBezTo>
                  <a:cubicBezTo>
                    <a:pt x="685" y="883"/>
                    <a:pt x="883" y="685"/>
                    <a:pt x="883" y="442"/>
                  </a:cubicBezTo>
                  <a:cubicBezTo>
                    <a:pt x="883" y="349"/>
                    <a:pt x="855" y="263"/>
                    <a:pt x="806" y="192"/>
                  </a:cubicBezTo>
                  <a:lnTo>
                    <a:pt x="762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384550" y="5675313"/>
              <a:ext cx="463550" cy="463550"/>
            </a:xfrm>
            <a:custGeom>
              <a:avLst/>
              <a:gdLst>
                <a:gd name="T0" fmla="*/ 390 w 457"/>
                <a:gd name="T1" fmla="*/ 181 h 457"/>
                <a:gd name="T2" fmla="*/ 397 w 457"/>
                <a:gd name="T3" fmla="*/ 229 h 457"/>
                <a:gd name="T4" fmla="*/ 229 w 457"/>
                <a:gd name="T5" fmla="*/ 397 h 457"/>
                <a:gd name="T6" fmla="*/ 60 w 457"/>
                <a:gd name="T7" fmla="*/ 229 h 457"/>
                <a:gd name="T8" fmla="*/ 229 w 457"/>
                <a:gd name="T9" fmla="*/ 60 h 457"/>
                <a:gd name="T10" fmla="*/ 277 w 457"/>
                <a:gd name="T11" fmla="*/ 67 h 457"/>
                <a:gd name="T12" fmla="*/ 324 w 457"/>
                <a:gd name="T13" fmla="*/ 21 h 457"/>
                <a:gd name="T14" fmla="*/ 229 w 457"/>
                <a:gd name="T15" fmla="*/ 0 h 457"/>
                <a:gd name="T16" fmla="*/ 0 w 457"/>
                <a:gd name="T17" fmla="*/ 229 h 457"/>
                <a:gd name="T18" fmla="*/ 229 w 457"/>
                <a:gd name="T19" fmla="*/ 457 h 457"/>
                <a:gd name="T20" fmla="*/ 457 w 457"/>
                <a:gd name="T21" fmla="*/ 229 h 457"/>
                <a:gd name="T22" fmla="*/ 437 w 457"/>
                <a:gd name="T23" fmla="*/ 134 h 457"/>
                <a:gd name="T24" fmla="*/ 390 w 457"/>
                <a:gd name="T25" fmla="*/ 181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457">
                  <a:moveTo>
                    <a:pt x="390" y="181"/>
                  </a:moveTo>
                  <a:cubicBezTo>
                    <a:pt x="395" y="196"/>
                    <a:pt x="397" y="212"/>
                    <a:pt x="397" y="229"/>
                  </a:cubicBezTo>
                  <a:cubicBezTo>
                    <a:pt x="397" y="322"/>
                    <a:pt x="322" y="397"/>
                    <a:pt x="229" y="397"/>
                  </a:cubicBezTo>
                  <a:cubicBezTo>
                    <a:pt x="136" y="397"/>
                    <a:pt x="60" y="322"/>
                    <a:pt x="60" y="229"/>
                  </a:cubicBezTo>
                  <a:cubicBezTo>
                    <a:pt x="60" y="136"/>
                    <a:pt x="136" y="60"/>
                    <a:pt x="229" y="60"/>
                  </a:cubicBezTo>
                  <a:cubicBezTo>
                    <a:pt x="245" y="60"/>
                    <a:pt x="262" y="63"/>
                    <a:pt x="277" y="67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295" y="8"/>
                    <a:pt x="263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0" y="355"/>
                    <a:pt x="103" y="457"/>
                    <a:pt x="229" y="457"/>
                  </a:cubicBezTo>
                  <a:cubicBezTo>
                    <a:pt x="355" y="457"/>
                    <a:pt x="457" y="355"/>
                    <a:pt x="457" y="229"/>
                  </a:cubicBezTo>
                  <a:cubicBezTo>
                    <a:pt x="457" y="195"/>
                    <a:pt x="450" y="163"/>
                    <a:pt x="437" y="134"/>
                  </a:cubicBezTo>
                  <a:lnTo>
                    <a:pt x="390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3582988" y="5092700"/>
              <a:ext cx="850900" cy="844550"/>
            </a:xfrm>
            <a:custGeom>
              <a:avLst/>
              <a:gdLst>
                <a:gd name="T0" fmla="*/ 33 w 839"/>
                <a:gd name="T1" fmla="*/ 834 h 834"/>
                <a:gd name="T2" fmla="*/ 11 w 839"/>
                <a:gd name="T3" fmla="*/ 825 h 834"/>
                <a:gd name="T4" fmla="*/ 11 w 839"/>
                <a:gd name="T5" fmla="*/ 782 h 834"/>
                <a:gd name="T6" fmla="*/ 785 w 839"/>
                <a:gd name="T7" fmla="*/ 12 h 834"/>
                <a:gd name="T8" fmla="*/ 827 w 839"/>
                <a:gd name="T9" fmla="*/ 12 h 834"/>
                <a:gd name="T10" fmla="*/ 827 w 839"/>
                <a:gd name="T11" fmla="*/ 54 h 834"/>
                <a:gd name="T12" fmla="*/ 54 w 839"/>
                <a:gd name="T13" fmla="*/ 825 h 834"/>
                <a:gd name="T14" fmla="*/ 33 w 839"/>
                <a:gd name="T15" fmla="*/ 834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9" h="834">
                  <a:moveTo>
                    <a:pt x="33" y="834"/>
                  </a:moveTo>
                  <a:cubicBezTo>
                    <a:pt x="25" y="834"/>
                    <a:pt x="17" y="831"/>
                    <a:pt x="11" y="825"/>
                  </a:cubicBezTo>
                  <a:cubicBezTo>
                    <a:pt x="0" y="813"/>
                    <a:pt x="0" y="794"/>
                    <a:pt x="11" y="782"/>
                  </a:cubicBezTo>
                  <a:cubicBezTo>
                    <a:pt x="785" y="12"/>
                    <a:pt x="785" y="12"/>
                    <a:pt x="785" y="12"/>
                  </a:cubicBezTo>
                  <a:cubicBezTo>
                    <a:pt x="796" y="0"/>
                    <a:pt x="815" y="0"/>
                    <a:pt x="827" y="12"/>
                  </a:cubicBezTo>
                  <a:cubicBezTo>
                    <a:pt x="839" y="24"/>
                    <a:pt x="839" y="43"/>
                    <a:pt x="827" y="54"/>
                  </a:cubicBezTo>
                  <a:cubicBezTo>
                    <a:pt x="54" y="825"/>
                    <a:pt x="54" y="825"/>
                    <a:pt x="54" y="825"/>
                  </a:cubicBezTo>
                  <a:cubicBezTo>
                    <a:pt x="48" y="831"/>
                    <a:pt x="40" y="834"/>
                    <a:pt x="33" y="8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4140200" y="4865687"/>
              <a:ext cx="301625" cy="500063"/>
            </a:xfrm>
            <a:custGeom>
              <a:avLst/>
              <a:gdLst>
                <a:gd name="T0" fmla="*/ 50 w 298"/>
                <a:gd name="T1" fmla="*/ 492 h 492"/>
                <a:gd name="T2" fmla="*/ 40 w 298"/>
                <a:gd name="T3" fmla="*/ 490 h 492"/>
                <a:gd name="T4" fmla="*/ 20 w 298"/>
                <a:gd name="T5" fmla="*/ 464 h 492"/>
                <a:gd name="T6" fmla="*/ 1 w 298"/>
                <a:gd name="T7" fmla="*/ 252 h 492"/>
                <a:gd name="T8" fmla="*/ 10 w 298"/>
                <a:gd name="T9" fmla="*/ 228 h 492"/>
                <a:gd name="T10" fmla="*/ 227 w 298"/>
                <a:gd name="T11" fmla="*/ 11 h 492"/>
                <a:gd name="T12" fmla="*/ 259 w 298"/>
                <a:gd name="T13" fmla="*/ 4 h 492"/>
                <a:gd name="T14" fmla="*/ 278 w 298"/>
                <a:gd name="T15" fmla="*/ 29 h 492"/>
                <a:gd name="T16" fmla="*/ 297 w 298"/>
                <a:gd name="T17" fmla="*/ 242 h 492"/>
                <a:gd name="T18" fmla="*/ 289 w 298"/>
                <a:gd name="T19" fmla="*/ 266 h 492"/>
                <a:gd name="T20" fmla="*/ 71 w 298"/>
                <a:gd name="T21" fmla="*/ 483 h 492"/>
                <a:gd name="T22" fmla="*/ 50 w 298"/>
                <a:gd name="T23" fmla="*/ 492 h 492"/>
                <a:gd name="T24" fmla="*/ 62 w 298"/>
                <a:gd name="T25" fmla="*/ 260 h 492"/>
                <a:gd name="T26" fmla="*/ 74 w 298"/>
                <a:gd name="T27" fmla="*/ 395 h 492"/>
                <a:gd name="T28" fmla="*/ 236 w 298"/>
                <a:gd name="T29" fmla="*/ 233 h 492"/>
                <a:gd name="T30" fmla="*/ 224 w 298"/>
                <a:gd name="T31" fmla="*/ 99 h 492"/>
                <a:gd name="T32" fmla="*/ 62 w 298"/>
                <a:gd name="T33" fmla="*/ 26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8" h="492">
                  <a:moveTo>
                    <a:pt x="50" y="492"/>
                  </a:moveTo>
                  <a:cubicBezTo>
                    <a:pt x="46" y="492"/>
                    <a:pt x="43" y="491"/>
                    <a:pt x="40" y="490"/>
                  </a:cubicBezTo>
                  <a:cubicBezTo>
                    <a:pt x="29" y="486"/>
                    <a:pt x="21" y="476"/>
                    <a:pt x="20" y="464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0" y="243"/>
                    <a:pt x="3" y="234"/>
                    <a:pt x="10" y="228"/>
                  </a:cubicBezTo>
                  <a:cubicBezTo>
                    <a:pt x="227" y="11"/>
                    <a:pt x="227" y="11"/>
                    <a:pt x="227" y="11"/>
                  </a:cubicBezTo>
                  <a:cubicBezTo>
                    <a:pt x="235" y="2"/>
                    <a:pt x="248" y="0"/>
                    <a:pt x="259" y="4"/>
                  </a:cubicBezTo>
                  <a:cubicBezTo>
                    <a:pt x="270" y="7"/>
                    <a:pt x="277" y="17"/>
                    <a:pt x="278" y="29"/>
                  </a:cubicBezTo>
                  <a:cubicBezTo>
                    <a:pt x="297" y="242"/>
                    <a:pt x="297" y="242"/>
                    <a:pt x="297" y="242"/>
                  </a:cubicBezTo>
                  <a:cubicBezTo>
                    <a:pt x="298" y="251"/>
                    <a:pt x="295" y="259"/>
                    <a:pt x="289" y="266"/>
                  </a:cubicBezTo>
                  <a:cubicBezTo>
                    <a:pt x="71" y="483"/>
                    <a:pt x="71" y="483"/>
                    <a:pt x="71" y="483"/>
                  </a:cubicBezTo>
                  <a:cubicBezTo>
                    <a:pt x="65" y="489"/>
                    <a:pt x="58" y="492"/>
                    <a:pt x="50" y="492"/>
                  </a:cubicBezTo>
                  <a:close/>
                  <a:moveTo>
                    <a:pt x="62" y="260"/>
                  </a:moveTo>
                  <a:cubicBezTo>
                    <a:pt x="74" y="395"/>
                    <a:pt x="74" y="395"/>
                    <a:pt x="74" y="395"/>
                  </a:cubicBezTo>
                  <a:cubicBezTo>
                    <a:pt x="236" y="233"/>
                    <a:pt x="236" y="233"/>
                    <a:pt x="236" y="233"/>
                  </a:cubicBezTo>
                  <a:cubicBezTo>
                    <a:pt x="224" y="99"/>
                    <a:pt x="224" y="99"/>
                    <a:pt x="224" y="99"/>
                  </a:cubicBezTo>
                  <a:lnTo>
                    <a:pt x="62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4157663" y="5083175"/>
              <a:ext cx="501650" cy="301625"/>
            </a:xfrm>
            <a:custGeom>
              <a:avLst/>
              <a:gdLst>
                <a:gd name="T0" fmla="*/ 245 w 494"/>
                <a:gd name="T1" fmla="*/ 297 h 297"/>
                <a:gd name="T2" fmla="*/ 242 w 494"/>
                <a:gd name="T3" fmla="*/ 296 h 297"/>
                <a:gd name="T4" fmla="*/ 29 w 494"/>
                <a:gd name="T5" fmla="*/ 278 h 297"/>
                <a:gd name="T6" fmla="*/ 4 w 494"/>
                <a:gd name="T7" fmla="*/ 258 h 297"/>
                <a:gd name="T8" fmla="*/ 11 w 494"/>
                <a:gd name="T9" fmla="*/ 226 h 297"/>
                <a:gd name="T10" fmla="*/ 228 w 494"/>
                <a:gd name="T11" fmla="*/ 9 h 297"/>
                <a:gd name="T12" fmla="*/ 252 w 494"/>
                <a:gd name="T13" fmla="*/ 0 h 297"/>
                <a:gd name="T14" fmla="*/ 464 w 494"/>
                <a:gd name="T15" fmla="*/ 19 h 297"/>
                <a:gd name="T16" fmla="*/ 490 w 494"/>
                <a:gd name="T17" fmla="*/ 39 h 297"/>
                <a:gd name="T18" fmla="*/ 483 w 494"/>
                <a:gd name="T19" fmla="*/ 70 h 297"/>
                <a:gd name="T20" fmla="*/ 266 w 494"/>
                <a:gd name="T21" fmla="*/ 288 h 297"/>
                <a:gd name="T22" fmla="*/ 245 w 494"/>
                <a:gd name="T23" fmla="*/ 297 h 297"/>
                <a:gd name="T24" fmla="*/ 99 w 494"/>
                <a:gd name="T25" fmla="*/ 223 h 297"/>
                <a:gd name="T26" fmla="*/ 233 w 494"/>
                <a:gd name="T27" fmla="*/ 235 h 297"/>
                <a:gd name="T28" fmla="*/ 395 w 494"/>
                <a:gd name="T29" fmla="*/ 73 h 297"/>
                <a:gd name="T30" fmla="*/ 261 w 494"/>
                <a:gd name="T31" fmla="*/ 62 h 297"/>
                <a:gd name="T32" fmla="*/ 99 w 494"/>
                <a:gd name="T33" fmla="*/ 22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4" h="297">
                  <a:moveTo>
                    <a:pt x="245" y="297"/>
                  </a:moveTo>
                  <a:cubicBezTo>
                    <a:pt x="244" y="297"/>
                    <a:pt x="243" y="297"/>
                    <a:pt x="242" y="296"/>
                  </a:cubicBezTo>
                  <a:cubicBezTo>
                    <a:pt x="29" y="278"/>
                    <a:pt x="29" y="278"/>
                    <a:pt x="29" y="278"/>
                  </a:cubicBezTo>
                  <a:cubicBezTo>
                    <a:pt x="18" y="277"/>
                    <a:pt x="8" y="269"/>
                    <a:pt x="4" y="258"/>
                  </a:cubicBezTo>
                  <a:cubicBezTo>
                    <a:pt x="0" y="247"/>
                    <a:pt x="2" y="235"/>
                    <a:pt x="11" y="226"/>
                  </a:cubicBezTo>
                  <a:cubicBezTo>
                    <a:pt x="228" y="9"/>
                    <a:pt x="228" y="9"/>
                    <a:pt x="228" y="9"/>
                  </a:cubicBezTo>
                  <a:cubicBezTo>
                    <a:pt x="234" y="3"/>
                    <a:pt x="243" y="0"/>
                    <a:pt x="252" y="0"/>
                  </a:cubicBezTo>
                  <a:cubicBezTo>
                    <a:pt x="464" y="19"/>
                    <a:pt x="464" y="19"/>
                    <a:pt x="464" y="19"/>
                  </a:cubicBezTo>
                  <a:cubicBezTo>
                    <a:pt x="476" y="20"/>
                    <a:pt x="486" y="28"/>
                    <a:pt x="490" y="39"/>
                  </a:cubicBezTo>
                  <a:cubicBezTo>
                    <a:pt x="494" y="50"/>
                    <a:pt x="491" y="62"/>
                    <a:pt x="483" y="70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0" y="293"/>
                    <a:pt x="252" y="297"/>
                    <a:pt x="245" y="297"/>
                  </a:cubicBezTo>
                  <a:close/>
                  <a:moveTo>
                    <a:pt x="99" y="223"/>
                  </a:moveTo>
                  <a:cubicBezTo>
                    <a:pt x="233" y="235"/>
                    <a:pt x="233" y="235"/>
                    <a:pt x="233" y="235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261" y="62"/>
                    <a:pt x="261" y="62"/>
                    <a:pt x="261" y="62"/>
                  </a:cubicBez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7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0" name="内容占位符 6"/>
          <p:cNvSpPr>
            <a:spLocks noGrp="1"/>
          </p:cNvSpPr>
          <p:nvPr>
            <p:ph sz="quarter" idx="11" hasCustomPrompt="1"/>
          </p:nvPr>
        </p:nvSpPr>
        <p:spPr>
          <a:xfrm>
            <a:off x="451202" y="1233276"/>
            <a:ext cx="11306175" cy="4680000"/>
          </a:xfrm>
          <a:prstGeom prst="rect">
            <a:avLst/>
          </a:prstGeom>
        </p:spPr>
        <p:txBody>
          <a:bodyPr/>
          <a:lstStyle>
            <a:lvl1pPr marL="301625" marR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l"/>
              <a:tabLst/>
              <a:defRPr kumimoji="0" lang="en-US" altLang="zh-CN" sz="2200" b="0" i="0" u="none" strike="noStrike" kern="0" cap="none" spc="0" normalizeH="0" baseline="0" noProof="0">
                <a:latin typeface="Arial" panose="020B0604020202020204" pitchFamily="34" charset="0"/>
              </a:defRPr>
            </a:lvl1pPr>
            <a:lvl2pPr algn="just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2pPr>
            <a:lvl3pPr algn="just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3pPr>
            <a:lvl4pPr algn="just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4pPr>
            <a:lvl5pPr algn="just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5pPr>
          </a:lstStyle>
          <a:p>
            <a:pPr marL="301625" marR="0" lvl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completion of this course, you will be able to: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</a:t>
            </a:r>
            <a:r>
              <a:rPr lang="zh-CN" altLang="en-US" dirty="0"/>
              <a:t>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00727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#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3218040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eaLnBrk="0" fontAlgn="ctr" hangingPunct="0"/>
            <a:r>
              <a:rPr lang="ru-RU" altLang="zh-CN" sz="3500" b="1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Содержание </a:t>
            </a:r>
            <a:endParaRPr lang="en-US" altLang="zh-CN" sz="3500" b="1" kern="1200" baseline="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7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587388" y="515379"/>
            <a:ext cx="358335" cy="426359"/>
            <a:chOff x="3295650" y="230188"/>
            <a:chExt cx="936625" cy="1114426"/>
          </a:xfrm>
          <a:solidFill>
            <a:schemeClr val="bg1"/>
          </a:solidFill>
        </p:grpSpPr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3959225" y="876301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3959225" y="777876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18"/>
            <p:cNvSpPr>
              <a:spLocks noChangeArrowheads="1"/>
            </p:cNvSpPr>
            <p:nvPr/>
          </p:nvSpPr>
          <p:spPr bwMode="auto">
            <a:xfrm>
              <a:off x="3959225" y="67786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3959225" y="582613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3676650" y="1101726"/>
              <a:ext cx="469900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3676650" y="1198563"/>
              <a:ext cx="469900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3590925" y="482601"/>
              <a:ext cx="641350" cy="862013"/>
            </a:xfrm>
            <a:custGeom>
              <a:avLst/>
              <a:gdLst>
                <a:gd name="T0" fmla="*/ 229 w 404"/>
                <a:gd name="T1" fmla="*/ 0 h 543"/>
                <a:gd name="T2" fmla="*/ 229 w 404"/>
                <a:gd name="T3" fmla="*/ 30 h 543"/>
                <a:gd name="T4" fmla="*/ 373 w 404"/>
                <a:gd name="T5" fmla="*/ 30 h 543"/>
                <a:gd name="T6" fmla="*/ 373 w 404"/>
                <a:gd name="T7" fmla="*/ 513 h 543"/>
                <a:gd name="T8" fmla="*/ 33 w 404"/>
                <a:gd name="T9" fmla="*/ 513 h 543"/>
                <a:gd name="T10" fmla="*/ 31 w 404"/>
                <a:gd name="T11" fmla="*/ 387 h 543"/>
                <a:gd name="T12" fmla="*/ 0 w 404"/>
                <a:gd name="T13" fmla="*/ 387 h 543"/>
                <a:gd name="T14" fmla="*/ 0 w 404"/>
                <a:gd name="T15" fmla="*/ 543 h 543"/>
                <a:gd name="T16" fmla="*/ 404 w 404"/>
                <a:gd name="T17" fmla="*/ 543 h 543"/>
                <a:gd name="T18" fmla="*/ 404 w 404"/>
                <a:gd name="T19" fmla="*/ 0 h 543"/>
                <a:gd name="T20" fmla="*/ 229 w 404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543">
                  <a:moveTo>
                    <a:pt x="229" y="0"/>
                  </a:moveTo>
                  <a:lnTo>
                    <a:pt x="229" y="30"/>
                  </a:lnTo>
                  <a:lnTo>
                    <a:pt x="373" y="30"/>
                  </a:lnTo>
                  <a:lnTo>
                    <a:pt x="373" y="513"/>
                  </a:lnTo>
                  <a:lnTo>
                    <a:pt x="33" y="513"/>
                  </a:lnTo>
                  <a:lnTo>
                    <a:pt x="31" y="387"/>
                  </a:lnTo>
                  <a:lnTo>
                    <a:pt x="0" y="387"/>
                  </a:lnTo>
                  <a:lnTo>
                    <a:pt x="0" y="543"/>
                  </a:lnTo>
                  <a:lnTo>
                    <a:pt x="404" y="543"/>
                  </a:lnTo>
                  <a:lnTo>
                    <a:pt x="404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3959225" y="98901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295650" y="230188"/>
              <a:ext cx="639763" cy="852488"/>
            </a:xfrm>
            <a:custGeom>
              <a:avLst/>
              <a:gdLst>
                <a:gd name="T0" fmla="*/ 403 w 403"/>
                <a:gd name="T1" fmla="*/ 0 h 537"/>
                <a:gd name="T2" fmla="*/ 0 w 403"/>
                <a:gd name="T3" fmla="*/ 0 h 537"/>
                <a:gd name="T4" fmla="*/ 0 w 403"/>
                <a:gd name="T5" fmla="*/ 447 h 537"/>
                <a:gd name="T6" fmla="*/ 92 w 403"/>
                <a:gd name="T7" fmla="*/ 537 h 537"/>
                <a:gd name="T8" fmla="*/ 403 w 403"/>
                <a:gd name="T9" fmla="*/ 537 h 537"/>
                <a:gd name="T10" fmla="*/ 403 w 403"/>
                <a:gd name="T11" fmla="*/ 0 h 537"/>
                <a:gd name="T12" fmla="*/ 373 w 403"/>
                <a:gd name="T13" fmla="*/ 508 h 537"/>
                <a:gd name="T14" fmla="*/ 108 w 403"/>
                <a:gd name="T15" fmla="*/ 508 h 537"/>
                <a:gd name="T16" fmla="*/ 108 w 403"/>
                <a:gd name="T17" fmla="*/ 433 h 537"/>
                <a:gd name="T18" fmla="*/ 30 w 403"/>
                <a:gd name="T19" fmla="*/ 433 h 537"/>
                <a:gd name="T20" fmla="*/ 30 w 403"/>
                <a:gd name="T21" fmla="*/ 31 h 537"/>
                <a:gd name="T22" fmla="*/ 373 w 403"/>
                <a:gd name="T23" fmla="*/ 31 h 537"/>
                <a:gd name="T24" fmla="*/ 373 w 403"/>
                <a:gd name="T25" fmla="*/ 50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3" h="537">
                  <a:moveTo>
                    <a:pt x="403" y="0"/>
                  </a:moveTo>
                  <a:lnTo>
                    <a:pt x="0" y="0"/>
                  </a:lnTo>
                  <a:lnTo>
                    <a:pt x="0" y="447"/>
                  </a:lnTo>
                  <a:lnTo>
                    <a:pt x="92" y="537"/>
                  </a:lnTo>
                  <a:lnTo>
                    <a:pt x="403" y="537"/>
                  </a:lnTo>
                  <a:lnTo>
                    <a:pt x="403" y="0"/>
                  </a:lnTo>
                  <a:close/>
                  <a:moveTo>
                    <a:pt x="373" y="508"/>
                  </a:moveTo>
                  <a:lnTo>
                    <a:pt x="108" y="508"/>
                  </a:lnTo>
                  <a:lnTo>
                    <a:pt x="108" y="433"/>
                  </a:lnTo>
                  <a:lnTo>
                    <a:pt x="30" y="433"/>
                  </a:lnTo>
                  <a:lnTo>
                    <a:pt x="30" y="31"/>
                  </a:lnTo>
                  <a:lnTo>
                    <a:pt x="373" y="31"/>
                  </a:lnTo>
                  <a:lnTo>
                    <a:pt x="373" y="5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3441700" y="376238"/>
              <a:ext cx="176213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3411538" y="755651"/>
              <a:ext cx="438150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3670300" y="565151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Rectangle 28"/>
            <p:cNvSpPr>
              <a:spLocks noChangeArrowheads="1"/>
            </p:cNvSpPr>
            <p:nvPr/>
          </p:nvSpPr>
          <p:spPr bwMode="auto">
            <a:xfrm>
              <a:off x="3670300" y="658813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3670300" y="471488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3670300" y="376238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3411538" y="842963"/>
              <a:ext cx="43815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7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4816" y="1233487"/>
            <a:ext cx="11307600" cy="4680000"/>
          </a:xfrm>
        </p:spPr>
        <p:txBody>
          <a:bodyPr/>
          <a:lstStyle>
            <a:lvl1pPr marL="457017" marR="0" indent="-457017" algn="just" defTabSz="801367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 typeface="+mj-lt"/>
              <a:buAutoNum type="arabicPeriod"/>
              <a:tabLst/>
              <a:defRPr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fontAlgn="ctr">
              <a:buClrTx/>
              <a:buSzPct val="100000"/>
              <a:buFont typeface="Huawei Sans" panose="020C0503030203020204" pitchFamily="34" charset="0"/>
              <a:buChar char="▫"/>
              <a:defRPr>
                <a:latin typeface="Arial" panose="020B0604020202020204" pitchFamily="34" charset="0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一级目录一</a:t>
            </a:r>
            <a:endParaRPr lang="en-US" altLang="zh-CN" dirty="0"/>
          </a:p>
          <a:p>
            <a:pPr marL="653788" lvl="1" indent="-457017">
              <a:buSzPct val="100000"/>
              <a:buFont typeface="+mj-lt"/>
              <a:buAutoNum type="arabicPeriod"/>
            </a:pP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一级目录二</a:t>
            </a: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一级目录三</a:t>
            </a: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一级目录四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5027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#本节概述和学习目标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6"/>
          <p:cNvSpPr>
            <a:spLocks noGrp="1"/>
          </p:cNvSpPr>
          <p:nvPr>
            <p:ph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  <a:lvl2pPr algn="just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2pPr>
            <a:lvl3pPr algn="just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3pPr>
            <a:lvl4pPr algn="just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4pPr>
            <a:lvl5pPr algn="just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982973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en-US" altLang="zh-CN" baseline="0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Overview and Objectives</a:t>
            </a:r>
            <a:endParaRPr lang="en-US" altLang="zh-CN" baseline="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3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735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#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7" y="1242453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 smtClean="0"/>
              <a:t>Click here to edit</a:t>
            </a:r>
            <a:endParaRPr lang="zh-CN" altLang="en-US" dirty="0"/>
          </a:p>
        </p:txBody>
      </p:sp>
      <p:sp>
        <p:nvSpPr>
          <p:cNvPr id="11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Arial" panose="020B0604020202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52604"/>
            <a:ext cx="9831600" cy="640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auto">
              <a:defRPr lang="zh-CN" altLang="en-US" b="1" kern="0" baseline="0" dirty="0"/>
            </a:lvl1pPr>
          </a:lstStyle>
          <a:p>
            <a:pPr lvl="0"/>
            <a:r>
              <a:rPr lang="en-US" altLang="zh-CN" smtClean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6694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#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8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9" name="Freeform 12"/>
          <p:cNvSpPr>
            <a:spLocks noEditPoints="1"/>
          </p:cNvSpPr>
          <p:nvPr userDrawn="1"/>
        </p:nvSpPr>
        <p:spPr bwMode="auto">
          <a:xfrm>
            <a:off x="479376" y="474075"/>
            <a:ext cx="508162" cy="508967"/>
          </a:xfrm>
          <a:custGeom>
            <a:avLst/>
            <a:gdLst>
              <a:gd name="T0" fmla="*/ 1433 w 2867"/>
              <a:gd name="T1" fmla="*/ 0 h 2867"/>
              <a:gd name="T2" fmla="*/ 0 w 2867"/>
              <a:gd name="T3" fmla="*/ 1433 h 2867"/>
              <a:gd name="T4" fmla="*/ 1433 w 2867"/>
              <a:gd name="T5" fmla="*/ 2867 h 2867"/>
              <a:gd name="T6" fmla="*/ 2867 w 2867"/>
              <a:gd name="T7" fmla="*/ 1433 h 2867"/>
              <a:gd name="T8" fmla="*/ 1433 w 2867"/>
              <a:gd name="T9" fmla="*/ 0 h 2867"/>
              <a:gd name="T10" fmla="*/ 1433 w 2867"/>
              <a:gd name="T11" fmla="*/ 2662 h 2867"/>
              <a:gd name="T12" fmla="*/ 205 w 2867"/>
              <a:gd name="T13" fmla="*/ 1433 h 2867"/>
              <a:gd name="T14" fmla="*/ 1433 w 2867"/>
              <a:gd name="T15" fmla="*/ 205 h 2867"/>
              <a:gd name="T16" fmla="*/ 2662 w 2867"/>
              <a:gd name="T17" fmla="*/ 1433 h 2867"/>
              <a:gd name="T18" fmla="*/ 1433 w 2867"/>
              <a:gd name="T19" fmla="*/ 2662 h 2867"/>
              <a:gd name="T20" fmla="*/ 2336 w 2867"/>
              <a:gd name="T21" fmla="*/ 2066 h 2867"/>
              <a:gd name="T22" fmla="*/ 523 w 2867"/>
              <a:gd name="T23" fmla="*/ 2066 h 2867"/>
              <a:gd name="T24" fmla="*/ 976 w 2867"/>
              <a:gd name="T25" fmla="*/ 1432 h 2867"/>
              <a:gd name="T26" fmla="*/ 1255 w 2867"/>
              <a:gd name="T27" fmla="*/ 1810 h 2867"/>
              <a:gd name="T28" fmla="*/ 1792 w 2867"/>
              <a:gd name="T29" fmla="*/ 1069 h 2867"/>
              <a:gd name="T30" fmla="*/ 2336 w 2867"/>
              <a:gd name="T31" fmla="*/ 2066 h 2867"/>
              <a:gd name="T32" fmla="*/ 704 w 2867"/>
              <a:gd name="T33" fmla="*/ 978 h 2867"/>
              <a:gd name="T34" fmla="*/ 886 w 2867"/>
              <a:gd name="T35" fmla="*/ 797 h 2867"/>
              <a:gd name="T36" fmla="*/ 1067 w 2867"/>
              <a:gd name="T37" fmla="*/ 978 h 2867"/>
              <a:gd name="T38" fmla="*/ 886 w 2867"/>
              <a:gd name="T39" fmla="*/ 1160 h 2867"/>
              <a:gd name="T40" fmla="*/ 704 w 2867"/>
              <a:gd name="T41" fmla="*/ 978 h 2867"/>
              <a:gd name="T42" fmla="*/ 704 w 2867"/>
              <a:gd name="T43" fmla="*/ 978 h 2867"/>
              <a:gd name="T44" fmla="*/ 704 w 2867"/>
              <a:gd name="T45" fmla="*/ 978 h 2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67" h="2867">
                <a:moveTo>
                  <a:pt x="1433" y="0"/>
                </a:moveTo>
                <a:cubicBezTo>
                  <a:pt x="643" y="0"/>
                  <a:pt x="0" y="643"/>
                  <a:pt x="0" y="1433"/>
                </a:cubicBezTo>
                <a:cubicBezTo>
                  <a:pt x="0" y="2224"/>
                  <a:pt x="643" y="2867"/>
                  <a:pt x="1433" y="2867"/>
                </a:cubicBezTo>
                <a:cubicBezTo>
                  <a:pt x="2224" y="2867"/>
                  <a:pt x="2867" y="2224"/>
                  <a:pt x="2867" y="1433"/>
                </a:cubicBezTo>
                <a:cubicBezTo>
                  <a:pt x="2867" y="643"/>
                  <a:pt x="2224" y="0"/>
                  <a:pt x="1433" y="0"/>
                </a:cubicBezTo>
                <a:close/>
                <a:moveTo>
                  <a:pt x="1433" y="2662"/>
                </a:moveTo>
                <a:cubicBezTo>
                  <a:pt x="756" y="2662"/>
                  <a:pt x="205" y="2111"/>
                  <a:pt x="205" y="1433"/>
                </a:cubicBezTo>
                <a:cubicBezTo>
                  <a:pt x="205" y="756"/>
                  <a:pt x="756" y="205"/>
                  <a:pt x="1433" y="205"/>
                </a:cubicBezTo>
                <a:cubicBezTo>
                  <a:pt x="2111" y="205"/>
                  <a:pt x="2662" y="756"/>
                  <a:pt x="2662" y="1433"/>
                </a:cubicBezTo>
                <a:cubicBezTo>
                  <a:pt x="2662" y="2111"/>
                  <a:pt x="2111" y="2662"/>
                  <a:pt x="1433" y="2662"/>
                </a:cubicBezTo>
                <a:close/>
                <a:moveTo>
                  <a:pt x="2336" y="2066"/>
                </a:moveTo>
                <a:cubicBezTo>
                  <a:pt x="523" y="2066"/>
                  <a:pt x="523" y="2066"/>
                  <a:pt x="523" y="2066"/>
                </a:cubicBezTo>
                <a:cubicBezTo>
                  <a:pt x="976" y="1432"/>
                  <a:pt x="976" y="1432"/>
                  <a:pt x="976" y="1432"/>
                </a:cubicBezTo>
                <a:cubicBezTo>
                  <a:pt x="1255" y="1810"/>
                  <a:pt x="1255" y="1810"/>
                  <a:pt x="1255" y="1810"/>
                </a:cubicBezTo>
                <a:cubicBezTo>
                  <a:pt x="1792" y="1069"/>
                  <a:pt x="1792" y="1069"/>
                  <a:pt x="1792" y="1069"/>
                </a:cubicBezTo>
                <a:lnTo>
                  <a:pt x="2336" y="2066"/>
                </a:lnTo>
                <a:close/>
                <a:moveTo>
                  <a:pt x="704" y="978"/>
                </a:moveTo>
                <a:cubicBezTo>
                  <a:pt x="704" y="878"/>
                  <a:pt x="786" y="797"/>
                  <a:pt x="886" y="797"/>
                </a:cubicBezTo>
                <a:cubicBezTo>
                  <a:pt x="986" y="797"/>
                  <a:pt x="1067" y="878"/>
                  <a:pt x="1067" y="978"/>
                </a:cubicBezTo>
                <a:cubicBezTo>
                  <a:pt x="1067" y="1079"/>
                  <a:pt x="986" y="1160"/>
                  <a:pt x="886" y="1160"/>
                </a:cubicBezTo>
                <a:cubicBezTo>
                  <a:pt x="786" y="1160"/>
                  <a:pt x="704" y="1079"/>
                  <a:pt x="704" y="978"/>
                </a:cubicBezTo>
                <a:close/>
                <a:moveTo>
                  <a:pt x="704" y="978"/>
                </a:moveTo>
                <a:cubicBezTo>
                  <a:pt x="704" y="978"/>
                  <a:pt x="704" y="978"/>
                  <a:pt x="704" y="97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52604"/>
            <a:ext cx="9831600" cy="640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auto">
              <a:defRPr lang="zh-CN" altLang="en-US" b="1" kern="0" baseline="0" dirty="0"/>
            </a:lvl1pPr>
          </a:lstStyle>
          <a:p>
            <a:pPr lvl="0"/>
            <a:r>
              <a:rPr lang="en-US" altLang="zh-CN" smtClean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0393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#全白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2162528" y="4653136"/>
            <a:ext cx="638734" cy="1729234"/>
            <a:chOff x="12162528" y="4653136"/>
            <a:chExt cx="638734" cy="1729234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32AEB80E-D574-4C1A-9EB9-3369A2BB96C5}"/>
                </a:ext>
              </a:extLst>
            </p:cNvPr>
            <p:cNvSpPr/>
            <p:nvPr userDrawn="1"/>
          </p:nvSpPr>
          <p:spPr>
            <a:xfrm>
              <a:off x="12212029" y="4653136"/>
              <a:ext cx="539729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E94F5345-F49B-42D0-B35C-CA4FB19A3DA6}"/>
                </a:ext>
              </a:extLst>
            </p:cNvPr>
            <p:cNvSpPr/>
            <p:nvPr userDrawn="1"/>
          </p:nvSpPr>
          <p:spPr>
            <a:xfrm>
              <a:off x="12212029" y="4941964"/>
              <a:ext cx="539729" cy="288000"/>
            </a:xfrm>
            <a:prstGeom prst="rect">
              <a:avLst/>
            </a:prstGeom>
            <a:solidFill>
              <a:srgbClr val="A6D2FF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BA62EB75-581F-4CD2-92A6-87BDFE3BDBC3}"/>
                </a:ext>
              </a:extLst>
            </p:cNvPr>
            <p:cNvSpPr/>
            <p:nvPr userDrawn="1"/>
          </p:nvSpPr>
          <p:spPr>
            <a:xfrm>
              <a:off x="12212029" y="5230066"/>
              <a:ext cx="539729" cy="288000"/>
            </a:xfrm>
            <a:prstGeom prst="rect">
              <a:avLst/>
            </a:prstGeom>
            <a:solidFill>
              <a:srgbClr val="D8D8D8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12029" y="5518168"/>
              <a:ext cx="539729" cy="288000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12029" y="5806270"/>
              <a:ext cx="539729" cy="288000"/>
            </a:xfrm>
            <a:prstGeom prst="rect">
              <a:avLst/>
            </a:prstGeom>
            <a:solidFill>
              <a:srgbClr val="FFFF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BE8A406D-0F03-42D8-9159-77B9DE9EB30E}"/>
                </a:ext>
              </a:extLst>
            </p:cNvPr>
            <p:cNvSpPr/>
            <p:nvPr userDrawn="1"/>
          </p:nvSpPr>
          <p:spPr>
            <a:xfrm>
              <a:off x="12212029" y="6094370"/>
              <a:ext cx="539729" cy="288000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8" y="4683920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</a:rPr>
                <a:t>表格表头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162528" y="4972385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Arial" panose="020B0604020202020204" pitchFamily="34" charset="0"/>
                  <a:ea typeface="+mn-ea"/>
                </a:rPr>
                <a:t>表格边框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8" y="5260487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Arial" panose="020B0604020202020204" pitchFamily="34" charset="0"/>
                  <a:ea typeface="+mn-ea"/>
                </a:rPr>
                <a:t>导航灰底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220212" y="5548589"/>
              <a:ext cx="52336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</a:rPr>
                <a:t>华为红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162528" y="58366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Arial" panose="020B0604020202020204" pitchFamily="34" charset="0"/>
                  <a:ea typeface="+mn-ea"/>
                </a:rPr>
                <a:t>文字底色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DA49D1AE-05B4-4A19-9F6F-8B89D09C41DD}"/>
                </a:ext>
              </a:extLst>
            </p:cNvPr>
            <p:cNvSpPr txBox="1"/>
            <p:nvPr userDrawn="1"/>
          </p:nvSpPr>
          <p:spPr bwMode="auto">
            <a:xfrm>
              <a:off x="12162528" y="61247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Arial" panose="020B0604020202020204" pitchFamily="34" charset="0"/>
                  <a:ea typeface="+mn-ea"/>
                </a:rPr>
                <a:t>文字边框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683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 noChangeArrowheads="1"/>
          </p:cNvSpPr>
          <p:nvPr>
            <p:ph type="title"/>
          </p:nvPr>
        </p:nvSpPr>
        <p:spPr bwMode="auto">
          <a:xfrm>
            <a:off x="869611" y="260649"/>
            <a:ext cx="1032318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28" tIns="40064" rIns="80128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</a:t>
            </a:r>
            <a:endParaRPr lang="zh-CN" altLang="en-US" dirty="0"/>
          </a:p>
        </p:txBody>
      </p:sp>
      <p:sp>
        <p:nvSpPr>
          <p:cNvPr id="8" name="Rectangle 5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8290" y="1248073"/>
            <a:ext cx="11307600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</a:t>
            </a:r>
            <a:r>
              <a:rPr lang="zh-CN" altLang="en-US" dirty="0" smtClean="0"/>
              <a:t>级</a:t>
            </a:r>
            <a:r>
              <a:rPr lang="en-US" altLang="zh-CN" dirty="0" smtClean="0"/>
              <a:t>0</a:t>
            </a:r>
            <a:endParaRPr lang="zh-CN" altLang="en-US" dirty="0"/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829" y="6504031"/>
            <a:ext cx="1249200" cy="273343"/>
          </a:xfrm>
          <a:prstGeom prst="rect">
            <a:avLst/>
          </a:prstGeom>
        </p:spPr>
      </p:pic>
      <p:sp>
        <p:nvSpPr>
          <p:cNvPr id="25" name="Rectangle 69"/>
          <p:cNvSpPr>
            <a:spLocks noChangeArrowheads="1"/>
          </p:cNvSpPr>
          <p:nvPr userDrawn="1"/>
        </p:nvSpPr>
        <p:spPr bwMode="auto">
          <a:xfrm>
            <a:off x="119336" y="6500581"/>
            <a:ext cx="701979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Стр.</a:t>
            </a:r>
            <a:r>
              <a:rPr lang="en-US" altLang="zh-CN" sz="1200" baseline="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 </a:t>
            </a:r>
            <a:fld id="{2F2CF7F5-F178-4429-B6CA-28062DF31937}" type="slidenum">
              <a:rPr lang="en-US" altLang="zh-CN" sz="120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pPr defTabSz="801668" eaLnBrk="0" fontAlgn="base" hangingPunct="0">
                <a:defRPr/>
              </a:pPr>
              <a:t>‹#›</a:t>
            </a:fld>
            <a:endParaRPr lang="en-US" altLang="zh-CN" sz="120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6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5769392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Авторские</a:t>
            </a:r>
            <a:r>
              <a:rPr lang="ru-RU" altLang="zh-CN" sz="1200" baseline="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 права</a:t>
            </a:r>
            <a:r>
              <a:rPr lang="en-US" altLang="zh-CN" sz="120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© </a:t>
            </a:r>
            <a:r>
              <a:rPr lang="en-US" altLang="zh-CN" sz="120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Huawei </a:t>
            </a:r>
            <a:r>
              <a:rPr lang="en-US" altLang="zh-CN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Technologies Co., Ltd. </a:t>
            </a:r>
            <a:r>
              <a:rPr lang="en-US" altLang="zh-CN" sz="120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2020 </a:t>
            </a:r>
            <a:r>
              <a:rPr lang="ru-RU" altLang="zh-CN" sz="120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г.</a:t>
            </a:r>
            <a:r>
              <a:rPr lang="ru-RU" altLang="zh-CN" sz="1200" baseline="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 </a:t>
            </a:r>
            <a:r>
              <a:rPr lang="ru-RU" altLang="zh-CN" sz="120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Все права защищены</a:t>
            </a:r>
            <a:r>
              <a:rPr lang="en-US" altLang="zh-CN" sz="120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. </a:t>
            </a:r>
            <a:endParaRPr lang="en-US" altLang="zh-CN" sz="120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2246898" y="3916624"/>
            <a:ext cx="919908" cy="2144829"/>
            <a:chOff x="12246898" y="3916624"/>
            <a:chExt cx="919908" cy="2144829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32AEB80E-D574-4C1A-9EB9-3369A2BB96C5}"/>
                </a:ext>
              </a:extLst>
            </p:cNvPr>
            <p:cNvSpPr/>
            <p:nvPr userDrawn="1"/>
          </p:nvSpPr>
          <p:spPr>
            <a:xfrm>
              <a:off x="12246898" y="3916624"/>
              <a:ext cx="919908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 dirty="0">
                <a:solidFill>
                  <a:prstClr val="black"/>
                </a:solidFill>
                <a:latin typeface="Arial" panose="020B0604020202020204" pitchFamily="34" charset="0"/>
                <a:cs typeface="Courier New" panose="02070309020205020404" pitchFamily="49" charset="0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E94F5345-F49B-42D0-B35C-CA4FB19A3DA6}"/>
                </a:ext>
              </a:extLst>
            </p:cNvPr>
            <p:cNvSpPr/>
            <p:nvPr userDrawn="1"/>
          </p:nvSpPr>
          <p:spPr>
            <a:xfrm>
              <a:off x="12246898" y="4205452"/>
              <a:ext cx="919908" cy="288000"/>
            </a:xfrm>
            <a:prstGeom prst="rect">
              <a:avLst/>
            </a:prstGeom>
            <a:solidFill>
              <a:srgbClr val="99DFF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 dirty="0">
                <a:solidFill>
                  <a:prstClr val="black"/>
                </a:solidFill>
                <a:latin typeface="Arial" panose="020B0604020202020204" pitchFamily="34" charset="0"/>
                <a:cs typeface="Courier New" panose="02070309020205020404" pitchFamily="49" charset="0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BA62EB75-581F-4CD2-92A6-87BDFE3BDBC3}"/>
                </a:ext>
              </a:extLst>
            </p:cNvPr>
            <p:cNvSpPr/>
            <p:nvPr userDrawn="1"/>
          </p:nvSpPr>
          <p:spPr>
            <a:xfrm>
              <a:off x="12246898" y="4493554"/>
              <a:ext cx="919908" cy="288000"/>
            </a:xfrm>
            <a:prstGeom prst="rect">
              <a:avLst/>
            </a:prstGeom>
            <a:solidFill>
              <a:srgbClr val="D9D9D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 dirty="0">
                <a:solidFill>
                  <a:prstClr val="black"/>
                </a:solidFill>
                <a:latin typeface="Arial" panose="020B0604020202020204" pitchFamily="34" charset="0"/>
                <a:cs typeface="Courier New" panose="02070309020205020404" pitchFamily="49" charset="0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4781656"/>
              <a:ext cx="919908" cy="288000"/>
            </a:xfrm>
            <a:prstGeom prst="rect">
              <a:avLst/>
            </a:prstGeom>
            <a:solidFill>
              <a:srgbClr val="EC7061">
                <a:lumMod val="100000"/>
              </a:srgbClr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Courier New" panose="02070309020205020404" pitchFamily="49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069758"/>
              <a:ext cx="919908" cy="288000"/>
            </a:xfrm>
            <a:prstGeom prst="rect">
              <a:avLst/>
            </a:prstGeom>
            <a:solidFill>
              <a:srgbClr val="F4FBFE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 dirty="0">
                <a:solidFill>
                  <a:prstClr val="black"/>
                </a:solidFill>
                <a:latin typeface="Arial" panose="020B0604020202020204" pitchFamily="34" charset="0"/>
                <a:cs typeface="Courier New" panose="02070309020205020404" pitchFamily="49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387397" y="3947425"/>
              <a:ext cx="638915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表格表头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249538" y="4235890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/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文字边框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387394" y="4523994"/>
              <a:ext cx="638915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导航灰底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560520" y="4812094"/>
              <a:ext cx="292666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红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249538" y="5100196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/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文字底色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485453"/>
              <a:ext cx="461833" cy="288000"/>
            </a:xfrm>
            <a:prstGeom prst="rect">
              <a:avLst/>
            </a:prstGeom>
            <a:solidFill>
              <a:srgbClr val="FFF2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 dirty="0">
                <a:solidFill>
                  <a:prstClr val="black"/>
                </a:solidFill>
                <a:latin typeface="Arial" panose="020B0604020202020204" pitchFamily="34" charset="0"/>
                <a:cs typeface="Courier New" panose="02070309020205020404" pitchFamily="49" charset="0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708730" y="5485453"/>
              <a:ext cx="458075" cy="288000"/>
            </a:xfrm>
            <a:prstGeom prst="rect">
              <a:avLst/>
            </a:prstGeom>
            <a:solidFill>
              <a:srgbClr val="FFD17D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 dirty="0">
                <a:solidFill>
                  <a:prstClr val="black"/>
                </a:solidFill>
                <a:latin typeface="Arial" panose="020B0604020202020204" pitchFamily="34" charset="0"/>
                <a:cs typeface="Courier New" panose="02070309020205020404" pitchFamily="49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502813" y="5515891"/>
              <a:ext cx="40808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备用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5773453"/>
              <a:ext cx="919908" cy="288000"/>
            </a:xfrm>
            <a:prstGeom prst="rect">
              <a:avLst/>
            </a:prstGeom>
            <a:solidFill>
              <a:srgbClr val="8BC9A0"/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Courier New" panose="02070309020205020404" pitchFamily="49" charset="0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560520" y="5813738"/>
              <a:ext cx="292666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</a:rPr>
                <a:t>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99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  <p:sldLayoutId id="2147483857" r:id="rId16"/>
  </p:sldLayoutIdLst>
  <p:timing>
    <p:tnLst>
      <p:par>
        <p:cTn id="1" dur="indefinite" restart="never" nodeType="tmRoot"/>
      </p:par>
    </p:tnLst>
  </p:timing>
  <p:txStyles>
    <p:titleStyle>
      <a:lvl1pPr algn="l" defTabSz="914034" rtl="0" eaLnBrk="1" fontAlgn="ctr" latinLnBrk="0" hangingPunct="1">
        <a:lnSpc>
          <a:spcPct val="90000"/>
        </a:lnSpc>
        <a:spcBef>
          <a:spcPct val="0"/>
        </a:spcBef>
        <a:buNone/>
        <a:defRPr sz="3499" kern="1200">
          <a:solidFill>
            <a:schemeClr val="tx1"/>
          </a:solidFill>
          <a:latin typeface="Arial" panose="020B0604020202020204" pitchFamily="34" charset="0"/>
          <a:ea typeface="方正兰亭黑简体" panose="02000000000000000000" pitchFamily="2" charset="-122"/>
          <a:cs typeface="+mj-cs"/>
        </a:defRPr>
      </a:lvl1pPr>
    </p:titleStyle>
    <p:bodyStyle>
      <a:lvl1pPr marL="302279" indent="-302279" algn="l" defTabSz="914034" rtl="0" eaLnBrk="1" fontAlgn="ctr" latinLnBrk="0" hangingPunct="1">
        <a:lnSpc>
          <a:spcPct val="140000"/>
        </a:lnSpc>
        <a:spcBef>
          <a:spcPts val="792"/>
        </a:spcBef>
        <a:buSzPct val="50000"/>
        <a:buFont typeface="Wingdings" panose="05000000000000000000" pitchFamily="2" charset="2"/>
        <a:buChar char="l"/>
        <a:defRPr sz="2199" kern="1200">
          <a:solidFill>
            <a:schemeClr val="tx1"/>
          </a:solidFill>
          <a:latin typeface="Arial" panose="020B0604020202020204" pitchFamily="34" charset="0"/>
          <a:ea typeface="方正兰亭黑简体" panose="02000000000000000000" pitchFamily="2" charset="-122"/>
          <a:cs typeface="+mn-cs"/>
        </a:defRPr>
      </a:lvl1pPr>
      <a:lvl2pPr marL="654938" indent="-251899" algn="l" defTabSz="914034" rtl="0" eaLnBrk="1" fontAlgn="ctr" latinLnBrk="0" hangingPunct="1">
        <a:lnSpc>
          <a:spcPct val="140000"/>
        </a:lnSpc>
        <a:spcBef>
          <a:spcPts val="720"/>
        </a:spcBef>
        <a:buClrTx/>
        <a:buSzPct val="50000"/>
        <a:buFont typeface="Wingdings" panose="05000000000000000000" pitchFamily="2" charset="2"/>
        <a:buChar char="p"/>
        <a:defRPr sz="1999" kern="1200">
          <a:solidFill>
            <a:schemeClr val="tx1"/>
          </a:solidFill>
          <a:latin typeface="Arial" panose="020B0604020202020204" pitchFamily="34" charset="0"/>
          <a:ea typeface="方正兰亭黑简体" panose="02000000000000000000" pitchFamily="2" charset="-122"/>
          <a:cs typeface="+mn-cs"/>
        </a:defRPr>
      </a:lvl2pPr>
      <a:lvl3pPr marL="1003998" indent="-201519" algn="l" defTabSz="914034" rtl="0" eaLnBrk="1" fontAlgn="ctr" latinLnBrk="0" hangingPunct="1">
        <a:lnSpc>
          <a:spcPct val="140000"/>
        </a:lnSpc>
        <a:spcBef>
          <a:spcPts val="648"/>
        </a:spcBef>
        <a:buClrTx/>
        <a:buSzPct val="50000"/>
        <a:buFont typeface="Wingdings" panose="05000000000000000000" pitchFamily="2" charset="2"/>
        <a:buChar char="n"/>
        <a:defRPr sz="1799" kern="1200">
          <a:solidFill>
            <a:schemeClr val="tx1"/>
          </a:solidFill>
          <a:latin typeface="Arial" panose="020B0604020202020204" pitchFamily="34" charset="0"/>
          <a:ea typeface="方正兰亭黑简体" panose="02000000000000000000" pitchFamily="2" charset="-122"/>
          <a:cs typeface="+mn-cs"/>
        </a:defRPr>
      </a:lvl3pPr>
      <a:lvl4pPr marL="1399840" indent="-197921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−"/>
        <a:defRPr sz="1599" kern="1200">
          <a:solidFill>
            <a:schemeClr val="tx1"/>
          </a:solidFill>
          <a:latin typeface="Arial" panose="020B0604020202020204" pitchFamily="34" charset="0"/>
          <a:ea typeface="方正兰亭黑简体" panose="02000000000000000000" pitchFamily="2" charset="-122"/>
          <a:cs typeface="+mn-cs"/>
        </a:defRPr>
      </a:lvl4pPr>
      <a:lvl5pPr marL="1802879" indent="-201519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~"/>
        <a:defRPr sz="1399" kern="1200">
          <a:solidFill>
            <a:schemeClr val="tx1"/>
          </a:solidFill>
          <a:latin typeface="Arial" panose="020B0604020202020204" pitchFamily="34" charset="0"/>
          <a:ea typeface="方正兰亭黑简体" panose="02000000000000000000" pitchFamily="2" charset="-122"/>
          <a:cs typeface="+mn-cs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2341">
          <p15:clr>
            <a:srgbClr val="F26B43"/>
          </p15:clr>
        </p15:guide>
        <p15:guide id="4" orient="horz" pos="4020">
          <p15:clr>
            <a:srgbClr val="F26B43"/>
          </p15:clr>
        </p15:guide>
        <p15:guide id="5" orient="horz" pos="777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45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 wrap="square">
            <a:noAutofit/>
          </a:bodyPr>
          <a:lstStyle/>
          <a:p>
            <a:pPr fontAlgn="ctr"/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 wrap="square">
            <a:noAutofit/>
          </a:bodyPr>
          <a:lstStyle/>
          <a:p>
            <a:pPr fontAlgn="ctr"/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>
          <a:xfrm>
            <a:off x="1007992" y="3253148"/>
            <a:ext cx="3071784" cy="504887"/>
          </a:xfrm>
        </p:spPr>
        <p:txBody>
          <a:bodyPr wrap="square">
            <a:noAutofit/>
          </a:bodyPr>
          <a:lstStyle/>
          <a:p>
            <a:pPr fontAlgn="ctr"/>
            <a:r>
              <a:rPr lang="ru-RU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Ши </a:t>
            </a:r>
            <a:r>
              <a:rPr lang="ru-RU" dirty="0" smtClean="0">
                <a:ea typeface="方正兰亭黑简体" panose="02000000000000000000" pitchFamily="2" charset="-122"/>
                <a:sym typeface="Huawei Sans" panose="020C0503030203020204" pitchFamily="34" charset="0"/>
              </a:rPr>
              <a:t>Мяомяо/swx791350</a:t>
            </a:r>
            <a:endParaRPr lang="ru-RU" dirty="0"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>
          <a:xfrm>
            <a:off x="4045090" y="3231416"/>
            <a:ext cx="2160157" cy="504887"/>
          </a:xfrm>
        </p:spPr>
        <p:txBody>
          <a:bodyPr wrap="square">
            <a:noAutofit/>
          </a:bodyPr>
          <a:lstStyle/>
          <a:p>
            <a:r>
              <a:rPr lang="ru-RU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23.10.2019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5"/>
          </p:nvPr>
        </p:nvSpPr>
        <p:spPr>
          <a:xfrm>
            <a:off x="6205247" y="3253148"/>
            <a:ext cx="2928408" cy="504887"/>
          </a:xfrm>
        </p:spPr>
        <p:txBody>
          <a:bodyPr wrap="square">
            <a:noAutofit/>
          </a:bodyPr>
          <a:lstStyle/>
          <a:p>
            <a:pPr fontAlgn="ctr"/>
            <a:r>
              <a:rPr lang="ru-RU" altLang="zh-CN" dirty="0" smtClean="0"/>
              <a:t>Проверено /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6"/>
          </p:nvPr>
        </p:nvSpPr>
        <p:spPr>
          <a:xfrm>
            <a:off x="9168341" y="3253147"/>
            <a:ext cx="2303992" cy="504887"/>
          </a:xfrm>
        </p:spPr>
        <p:txBody>
          <a:bodyPr wrap="square">
            <a:noAutofit/>
          </a:bodyPr>
          <a:lstStyle/>
          <a:p>
            <a:r>
              <a:rPr lang="ru-RU" altLang="zh-CN" dirty="0" smtClean="0"/>
              <a:t>Тип </a:t>
            </a:r>
            <a:endParaRPr lang="zh-CN" altLang="en-US" dirty="0"/>
          </a:p>
        </p:txBody>
      </p:sp>
      <p:sp>
        <p:nvSpPr>
          <p:cNvPr id="32" name="文本占位符 11"/>
          <p:cNvSpPr txBox="1">
            <a:spLocks/>
          </p:cNvSpPr>
          <p:nvPr/>
        </p:nvSpPr>
        <p:spPr bwMode="auto">
          <a:xfrm>
            <a:off x="6228196" y="1825692"/>
            <a:ext cx="2888578" cy="5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  <a:noAutofit/>
          </a:bodyPr>
          <a:lstStyle>
            <a:lvl1pPr marL="302279" indent="-302279" algn="l" defTabSz="914034" rtl="0" eaLnBrk="1" fontAlgn="ctr" latinLnBrk="0" hangingPunct="1">
              <a:lnSpc>
                <a:spcPct val="140000"/>
              </a:lnSpc>
              <a:spcBef>
                <a:spcPts val="792"/>
              </a:spcBef>
              <a:buSzPct val="50000"/>
              <a:buFont typeface="Wingdings" panose="05000000000000000000" pitchFamily="2" charset="2"/>
              <a:buChar char="l"/>
              <a:defRPr sz="2199" kern="120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defRPr>
            </a:lvl1pPr>
            <a:lvl2pPr marL="654938" indent="-251899" algn="l" defTabSz="914034" rtl="0" eaLnBrk="1" fontAlgn="ctr" latinLnBrk="0" hangingPunct="1">
              <a:lnSpc>
                <a:spcPct val="140000"/>
              </a:lnSpc>
              <a:spcBef>
                <a:spcPts val="720"/>
              </a:spcBef>
              <a:buClrTx/>
              <a:buSzPct val="50000"/>
              <a:buFont typeface="Wingdings" panose="05000000000000000000" pitchFamily="2" charset="2"/>
              <a:buChar char="p"/>
              <a:defRPr sz="1999" kern="120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defRPr>
            </a:lvl2pPr>
            <a:lvl3pPr marL="1003998" indent="-201519" algn="l" defTabSz="914034" rtl="0" eaLnBrk="1" fontAlgn="ctr" latinLnBrk="0" hangingPunct="1">
              <a:lnSpc>
                <a:spcPct val="140000"/>
              </a:lnSpc>
              <a:spcBef>
                <a:spcPts val="648"/>
              </a:spcBef>
              <a:buClrTx/>
              <a:buSzPct val="50000"/>
              <a:buFont typeface="Wingdings" panose="05000000000000000000" pitchFamily="2" charset="2"/>
              <a:buChar char="n"/>
              <a:defRPr sz="1799" kern="120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defRPr>
            </a:lvl3pPr>
            <a:lvl4pPr marL="1399840" indent="-197921" algn="l" defTabSz="914034" rtl="0" eaLnBrk="1" fontAlgn="ctr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defRPr>
            </a:lvl4pPr>
            <a:lvl5pPr marL="1802879" indent="-201519" algn="l" defTabSz="914034" rtl="0" eaLnBrk="1" fontAlgn="ctr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ru-RU" sz="1600" dirty="0">
                <a:latin typeface="Arial" panose="020B0604020202020204" pitchFamily="34" charset="0"/>
              </a:rPr>
              <a:t>V5R2</a:t>
            </a:r>
          </a:p>
        </p:txBody>
      </p:sp>
      <p:sp>
        <p:nvSpPr>
          <p:cNvPr id="33" name="文本占位符 12"/>
          <p:cNvSpPr txBox="1">
            <a:spLocks/>
          </p:cNvSpPr>
          <p:nvPr/>
        </p:nvSpPr>
        <p:spPr bwMode="auto">
          <a:xfrm>
            <a:off x="9116775" y="1825692"/>
            <a:ext cx="2351079" cy="5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  <a:noAutofit/>
          </a:bodyPr>
          <a:lstStyle>
            <a:lvl1pPr marL="302279" indent="-302279" algn="l" defTabSz="914034" rtl="0" eaLnBrk="1" fontAlgn="ctr" latinLnBrk="0" hangingPunct="1">
              <a:lnSpc>
                <a:spcPct val="140000"/>
              </a:lnSpc>
              <a:spcBef>
                <a:spcPts val="792"/>
              </a:spcBef>
              <a:buSzPct val="50000"/>
              <a:buFont typeface="Wingdings" panose="05000000000000000000" pitchFamily="2" charset="2"/>
              <a:buChar char="l"/>
              <a:defRPr sz="2199" kern="120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defRPr>
            </a:lvl1pPr>
            <a:lvl2pPr marL="654938" indent="-251899" algn="l" defTabSz="914034" rtl="0" eaLnBrk="1" fontAlgn="ctr" latinLnBrk="0" hangingPunct="1">
              <a:lnSpc>
                <a:spcPct val="140000"/>
              </a:lnSpc>
              <a:spcBef>
                <a:spcPts val="720"/>
              </a:spcBef>
              <a:buClrTx/>
              <a:buSzPct val="50000"/>
              <a:buFont typeface="Wingdings" panose="05000000000000000000" pitchFamily="2" charset="2"/>
              <a:buChar char="p"/>
              <a:defRPr sz="1999" kern="120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defRPr>
            </a:lvl2pPr>
            <a:lvl3pPr marL="1003998" indent="-201519" algn="l" defTabSz="914034" rtl="0" eaLnBrk="1" fontAlgn="ctr" latinLnBrk="0" hangingPunct="1">
              <a:lnSpc>
                <a:spcPct val="140000"/>
              </a:lnSpc>
              <a:spcBef>
                <a:spcPts val="648"/>
              </a:spcBef>
              <a:buClrTx/>
              <a:buSzPct val="50000"/>
              <a:buFont typeface="Wingdings" panose="05000000000000000000" pitchFamily="2" charset="2"/>
              <a:buChar char="n"/>
              <a:defRPr sz="1799" kern="120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defRPr>
            </a:lvl3pPr>
            <a:lvl4pPr marL="1399840" indent="-197921" algn="l" defTabSz="914034" rtl="0" eaLnBrk="1" fontAlgn="ctr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defRPr>
            </a:lvl4pPr>
            <a:lvl5pPr marL="1802879" indent="-201519" algn="l" defTabSz="914034" rtl="0" eaLnBrk="1" fontAlgn="ctr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ru-RU" sz="1600" dirty="0">
                <a:latin typeface="Arial" panose="020B0604020202020204" pitchFamily="34" charset="0"/>
              </a:rPr>
              <a:t>V1R1</a:t>
            </a:r>
          </a:p>
        </p:txBody>
      </p:sp>
    </p:spTree>
    <p:extLst>
      <p:ext uri="{BB962C8B-B14F-4D97-AF65-F5344CB8AC3E}">
        <p14:creationId xmlns:p14="http://schemas.microsoft.com/office/powerpoint/2010/main" val="60141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068639" y="2490606"/>
            <a:ext cx="312315" cy="1654318"/>
          </a:xfrm>
          <a:prstGeom prst="roundRect">
            <a:avLst>
              <a:gd name="adj" fmla="val 4019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/>
              <a:t>Использование субинтерфейсов маршрутизаторов 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4294967295"/>
          </p:nvPr>
        </p:nvSpPr>
        <p:spPr>
          <a:xfrm>
            <a:off x="6211816" y="1428750"/>
            <a:ext cx="5370512" cy="4679950"/>
          </a:xfrm>
        </p:spPr>
        <p:txBody>
          <a:bodyPr wrap="square">
            <a:noAutofit/>
          </a:bodyPr>
          <a:lstStyle/>
          <a:p>
            <a:pPr algn="l"/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Субинтерфейс — это логический интерфейс, созданный на интерфейсе </a:t>
            </a:r>
            <a:r>
              <a:rPr lang="ru-RU" sz="1400" dirty="0" smtClean="0">
                <a:ea typeface="方正兰亭黑简体" panose="02000000000000000000" pitchFamily="2" charset="-122"/>
                <a:sym typeface="Huawei Sans" panose="020C0503030203020204" pitchFamily="34" charset="0"/>
              </a:rPr>
              <a:t>Ethernet-маршрутизатора </a:t>
            </a: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и, который идентифицируется номером физического интерфейса и номером субинтерфейса. Подобно физическому интерфейсу, субинтерфейс может выполнять пересылку уровня 3.</a:t>
            </a:r>
          </a:p>
          <a:p>
            <a:pPr algn="l"/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В отличие от физического интерфейса, субинтерфейс может терминировать кадры данных тегами VLAN.</a:t>
            </a:r>
          </a:p>
          <a:p>
            <a:pPr algn="l"/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На одном физическом интерфейсе можно создать несколько субинтерфейсов. После подключения физического интерфейса к транковому интерфейсу коммутатора физический интерфейс может предоставлять услуги пересылки уровня 3 для нескольких VLAN.</a:t>
            </a:r>
          </a:p>
        </p:txBody>
      </p:sp>
      <p:cxnSp>
        <p:nvCxnSpPr>
          <p:cNvPr id="10" name="直接连接符 9"/>
          <p:cNvCxnSpPr/>
          <p:nvPr/>
        </p:nvCxnSpPr>
        <p:spPr bwMode="auto">
          <a:xfrm flipV="1">
            <a:off x="3158288" y="2460979"/>
            <a:ext cx="0" cy="1491901"/>
          </a:xfrm>
          <a:prstGeom prst="line">
            <a:avLst/>
          </a:prstGeom>
          <a:noFill/>
          <a:ln w="28575" cap="flat" cmpd="sng" algn="ctr">
            <a:solidFill>
              <a:srgbClr val="FFD17D"/>
            </a:solidFill>
            <a:prstDash val="solid"/>
            <a:miter lim="800000"/>
          </a:ln>
          <a:effectLst/>
        </p:spPr>
      </p:cxnSp>
      <p:cxnSp>
        <p:nvCxnSpPr>
          <p:cNvPr id="11" name="直接连接符 10"/>
          <p:cNvCxnSpPr/>
          <p:nvPr/>
        </p:nvCxnSpPr>
        <p:spPr bwMode="auto">
          <a:xfrm flipV="1">
            <a:off x="3292115" y="2460980"/>
            <a:ext cx="0" cy="1491900"/>
          </a:xfrm>
          <a:prstGeom prst="line">
            <a:avLst/>
          </a:prstGeom>
          <a:solidFill>
            <a:srgbClr val="5B9BD5">
              <a:lumMod val="40000"/>
              <a:lumOff val="60000"/>
            </a:srgbClr>
          </a:solidFill>
          <a:ln w="2540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pic>
        <p:nvPicPr>
          <p:cNvPr id="20" name="图片 19" descr="汇聚交换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37951" y="3901557"/>
            <a:ext cx="540000" cy="44181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747713" y="4101619"/>
            <a:ext cx="1867452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solidFill>
                  <a:srgbClr val="FFD17D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  <a:p>
            <a:pPr algn="ctr" fontAlgn="ctr"/>
            <a:r>
              <a:rPr lang="ru-RU" sz="1400" dirty="0">
                <a:solidFill>
                  <a:srgbClr val="FFD17D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Доступ (VLAN 10)</a:t>
            </a:r>
          </a:p>
        </p:txBody>
      </p:sp>
      <p:sp>
        <p:nvSpPr>
          <p:cNvPr id="23" name="矩形 22"/>
          <p:cNvSpPr/>
          <p:nvPr/>
        </p:nvSpPr>
        <p:spPr>
          <a:xfrm>
            <a:off x="3946807" y="4093601"/>
            <a:ext cx="1970474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solidFill>
                  <a:srgbClr val="00B0F0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</a:t>
            </a:r>
          </a:p>
          <a:p>
            <a:pPr algn="ctr" fontAlgn="ctr"/>
            <a:r>
              <a:rPr lang="ru-RU" sz="1400" dirty="0">
                <a:solidFill>
                  <a:srgbClr val="00B0F0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Доступ (VLAN 20)</a:t>
            </a:r>
          </a:p>
        </p:txBody>
      </p:sp>
      <p:pic>
        <p:nvPicPr>
          <p:cNvPr id="17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966473" y="2137128"/>
            <a:ext cx="541200" cy="442799"/>
          </a:xfrm>
          <a:prstGeom prst="rect">
            <a:avLst/>
          </a:prstGeom>
          <a:noFill/>
        </p:spPr>
      </p:pic>
      <p:sp>
        <p:nvSpPr>
          <p:cNvPr id="18" name="矩形 17"/>
          <p:cNvSpPr/>
          <p:nvPr/>
        </p:nvSpPr>
        <p:spPr>
          <a:xfrm>
            <a:off x="1059428" y="2513966"/>
            <a:ext cx="1878017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rgbClr val="FFD17D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0/0/1.10</a:t>
            </a:r>
          </a:p>
          <a:p>
            <a:pPr algn="r" fontAlgn="ctr"/>
            <a:r>
              <a:rPr lang="ru-RU" sz="1400" dirty="0">
                <a:solidFill>
                  <a:srgbClr val="FFD17D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192.168.10.254</a:t>
            </a:r>
          </a:p>
        </p:txBody>
      </p:sp>
      <p:sp>
        <p:nvSpPr>
          <p:cNvPr id="19" name="矩形 18"/>
          <p:cNvSpPr/>
          <p:nvPr/>
        </p:nvSpPr>
        <p:spPr>
          <a:xfrm>
            <a:off x="3523049" y="2513966"/>
            <a:ext cx="1858575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solidFill>
                  <a:srgbClr val="00B0F0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0/0/1.20</a:t>
            </a:r>
          </a:p>
          <a:p>
            <a:pPr fontAlgn="ctr"/>
            <a:r>
              <a:rPr lang="ru-RU" sz="1400" dirty="0">
                <a:solidFill>
                  <a:srgbClr val="00B0F0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192.168.20.254</a:t>
            </a: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3027215" y="1820124"/>
            <a:ext cx="480458" cy="32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</p:txBody>
      </p:sp>
      <p:sp>
        <p:nvSpPr>
          <p:cNvPr id="38" name="矩形 37"/>
          <p:cNvSpPr/>
          <p:nvPr/>
        </p:nvSpPr>
        <p:spPr>
          <a:xfrm>
            <a:off x="628650" y="3371852"/>
            <a:ext cx="2428670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 0/0/24</a:t>
            </a:r>
          </a:p>
          <a:p>
            <a:pPr algn="r" fontAlgn="ctr"/>
            <a:r>
              <a:rPr lang="ru-RU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Транковые VLAN </a:t>
            </a:r>
            <a:r>
              <a:rPr lang="ru-RU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10 20</a:t>
            </a:r>
          </a:p>
        </p:txBody>
      </p:sp>
      <p:sp>
        <p:nvSpPr>
          <p:cNvPr id="41" name="圆角矩形 75"/>
          <p:cNvSpPr/>
          <p:nvPr/>
        </p:nvSpPr>
        <p:spPr>
          <a:xfrm>
            <a:off x="454566" y="1254153"/>
            <a:ext cx="5641434" cy="39402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Физическое соединение</a:t>
            </a:r>
          </a:p>
        </p:txBody>
      </p:sp>
      <p:sp>
        <p:nvSpPr>
          <p:cNvPr id="42" name="圆角矩形 75"/>
          <p:cNvSpPr/>
          <p:nvPr/>
        </p:nvSpPr>
        <p:spPr>
          <a:xfrm>
            <a:off x="454565" y="1685658"/>
            <a:ext cx="5641435" cy="4616718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3" name="Oval 5"/>
          <p:cNvSpPr/>
          <p:nvPr/>
        </p:nvSpPr>
        <p:spPr>
          <a:xfrm flipH="1">
            <a:off x="3053261" y="2339216"/>
            <a:ext cx="327692" cy="327692"/>
          </a:xfrm>
          <a:prstGeom prst="ellipse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4" name="Oval 8"/>
          <p:cNvSpPr/>
          <p:nvPr/>
        </p:nvSpPr>
        <p:spPr>
          <a:xfrm>
            <a:off x="3116024" y="2606086"/>
            <a:ext cx="84527" cy="84527"/>
          </a:xfrm>
          <a:prstGeom prst="ellipse">
            <a:avLst/>
          </a:prstGeom>
          <a:solidFill>
            <a:srgbClr val="FFD17D">
              <a:alpha val="40000"/>
            </a:srgbClr>
          </a:solidFill>
          <a:ln w="254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5" name="Oval 9"/>
          <p:cNvSpPr/>
          <p:nvPr/>
        </p:nvSpPr>
        <p:spPr>
          <a:xfrm>
            <a:off x="3254163" y="2606086"/>
            <a:ext cx="84527" cy="84527"/>
          </a:xfrm>
          <a:prstGeom prst="ellipse">
            <a:avLst/>
          </a:prstGeom>
          <a:solidFill>
            <a:srgbClr val="5B9BD5">
              <a:lumMod val="40000"/>
              <a:lumOff val="60000"/>
            </a:srgbClr>
          </a:solidFill>
          <a:ln w="254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6" name="TextBox 8"/>
          <p:cNvSpPr txBox="1">
            <a:spLocks noChangeArrowheads="1"/>
          </p:cNvSpPr>
          <p:nvPr/>
        </p:nvSpPr>
        <p:spPr bwMode="auto">
          <a:xfrm>
            <a:off x="2927779" y="4325711"/>
            <a:ext cx="5952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</a:t>
            </a: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55" name="圆角矩形 54"/>
          <p:cNvSpPr/>
          <p:nvPr/>
        </p:nvSpPr>
        <p:spPr bwMode="auto">
          <a:xfrm>
            <a:off x="947738" y="4848337"/>
            <a:ext cx="2163591" cy="1382168"/>
          </a:xfrm>
          <a:prstGeom prst="roundRect">
            <a:avLst>
              <a:gd name="adj" fmla="val 6109"/>
            </a:avLst>
          </a:prstGeom>
          <a:solidFill>
            <a:srgbClr val="FFFF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defTabSz="914400" fontAlgn="ctr">
              <a:lnSpc>
                <a:spcPts val="2200"/>
              </a:lnSpc>
            </a:pPr>
            <a:endParaRPr lang="zh-CN" altLang="en-US" sz="1600" i="1" kern="0" dirty="0">
              <a:solidFill>
                <a:srgbClr val="EC7061"/>
              </a:solidFill>
              <a:latin typeface="Arial" panose="020B0604020202020204" pitchFamily="34" charset="0"/>
              <a:ea typeface="方正兰亭黑简体"/>
              <a:sym typeface="Huawei Sans" panose="020C0503030203020204" pitchFamily="34" charset="0"/>
            </a:endParaRPr>
          </a:p>
        </p:txBody>
      </p:sp>
      <p:pic>
        <p:nvPicPr>
          <p:cNvPr id="56" name="图片 55" descr="P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0002" y="5039852"/>
            <a:ext cx="539063" cy="414000"/>
          </a:xfrm>
          <a:prstGeom prst="rect">
            <a:avLst/>
          </a:prstGeom>
        </p:spPr>
      </p:pic>
      <p:sp>
        <p:nvSpPr>
          <p:cNvPr id="57" name="矩形 56"/>
          <p:cNvSpPr/>
          <p:nvPr/>
        </p:nvSpPr>
        <p:spPr>
          <a:xfrm>
            <a:off x="864623" y="5003222"/>
            <a:ext cx="912781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58" name="TextBox 77"/>
          <p:cNvSpPr txBox="1"/>
          <p:nvPr/>
        </p:nvSpPr>
        <p:spPr bwMode="auto">
          <a:xfrm>
            <a:off x="926764" y="5409809"/>
            <a:ext cx="2194270" cy="795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ПК1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192.168.10.2/24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Шлюз по </a:t>
            </a:r>
            <a:r>
              <a:rPr lang="ru-RU" sz="1200" dirty="0" smtClean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умолчанию: </a:t>
            </a: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192.168.10.254</a:t>
            </a:r>
          </a:p>
        </p:txBody>
      </p:sp>
      <p:sp>
        <p:nvSpPr>
          <p:cNvPr id="59" name="圆角矩形 58"/>
          <p:cNvSpPr/>
          <p:nvPr/>
        </p:nvSpPr>
        <p:spPr bwMode="auto">
          <a:xfrm>
            <a:off x="3742913" y="4848337"/>
            <a:ext cx="2163591" cy="1382168"/>
          </a:xfrm>
          <a:prstGeom prst="roundRect">
            <a:avLst>
              <a:gd name="adj" fmla="val 6109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60" name="图片 59" descr="P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45686" y="5039852"/>
            <a:ext cx="539063" cy="414000"/>
          </a:xfrm>
          <a:prstGeom prst="rect">
            <a:avLst/>
          </a:prstGeom>
        </p:spPr>
      </p:pic>
      <p:sp>
        <p:nvSpPr>
          <p:cNvPr id="61" name="矩形 60"/>
          <p:cNvSpPr/>
          <p:nvPr/>
        </p:nvSpPr>
        <p:spPr>
          <a:xfrm>
            <a:off x="4985418" y="5003222"/>
            <a:ext cx="931863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20</a:t>
            </a:r>
          </a:p>
        </p:txBody>
      </p:sp>
      <p:sp>
        <p:nvSpPr>
          <p:cNvPr id="62" name="TextBox 77"/>
          <p:cNvSpPr txBox="1"/>
          <p:nvPr/>
        </p:nvSpPr>
        <p:spPr bwMode="auto">
          <a:xfrm>
            <a:off x="3663657" y="5409809"/>
            <a:ext cx="2216471" cy="795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ПК2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192.168.20.2/24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Шлюз по </a:t>
            </a:r>
            <a:r>
              <a:rPr lang="ru-RU" sz="1200" dirty="0" smtClean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умолчанию: 192.168.20.254</a:t>
            </a:r>
            <a:endParaRPr lang="ru-RU" sz="120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itchFamily="34" charset="0"/>
              <a:sym typeface="Huawei Sans" panose="020C0503030203020204" pitchFamily="34" charset="0"/>
            </a:endParaRPr>
          </a:p>
        </p:txBody>
      </p:sp>
      <p:cxnSp>
        <p:nvCxnSpPr>
          <p:cNvPr id="6" name="直接连接符 5"/>
          <p:cNvCxnSpPr>
            <a:stCxn id="56" idx="0"/>
            <a:endCxn id="20" idx="1"/>
          </p:cNvCxnSpPr>
          <p:nvPr/>
        </p:nvCxnSpPr>
        <p:spPr bwMode="auto">
          <a:xfrm flipV="1">
            <a:off x="2029534" y="4122466"/>
            <a:ext cx="908417" cy="917386"/>
          </a:xfrm>
          <a:prstGeom prst="line">
            <a:avLst/>
          </a:prstGeom>
          <a:noFill/>
          <a:ln w="28575" cap="flat" cmpd="sng" algn="ctr">
            <a:solidFill>
              <a:srgbClr val="FFD17D"/>
            </a:solidFill>
            <a:prstDash val="solid"/>
            <a:miter lim="800000"/>
          </a:ln>
          <a:effectLst/>
        </p:spPr>
      </p:cxnSp>
      <p:cxnSp>
        <p:nvCxnSpPr>
          <p:cNvPr id="7" name="直接连接符 6"/>
          <p:cNvCxnSpPr>
            <a:stCxn id="60" idx="0"/>
            <a:endCxn id="20" idx="3"/>
          </p:cNvCxnSpPr>
          <p:nvPr/>
        </p:nvCxnSpPr>
        <p:spPr bwMode="auto">
          <a:xfrm flipH="1" flipV="1">
            <a:off x="3477951" y="4122466"/>
            <a:ext cx="1237267" cy="917386"/>
          </a:xfrm>
          <a:prstGeom prst="line">
            <a:avLst/>
          </a:prstGeom>
          <a:solidFill>
            <a:srgbClr val="5B9BD5">
              <a:lumMod val="40000"/>
              <a:lumOff val="60000"/>
            </a:srgbClr>
          </a:solidFill>
          <a:ln w="2540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sp>
        <p:nvSpPr>
          <p:cNvPr id="33" name="燕尾形 32"/>
          <p:cNvSpPr/>
          <p:nvPr/>
        </p:nvSpPr>
        <p:spPr bwMode="auto">
          <a:xfrm>
            <a:off x="7045570" y="34216"/>
            <a:ext cx="2837518" cy="418388"/>
          </a:xfrm>
          <a:prstGeom prst="chevron">
            <a:avLst/>
          </a:prstGeom>
          <a:solidFill>
            <a:srgbClr val="D9D9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физических интерфейсов</a:t>
            </a:r>
          </a:p>
        </p:txBody>
      </p:sp>
      <p:sp>
        <p:nvSpPr>
          <p:cNvPr id="34" name="燕尾形 33"/>
          <p:cNvSpPr/>
          <p:nvPr/>
        </p:nvSpPr>
        <p:spPr bwMode="auto">
          <a:xfrm>
            <a:off x="9883088" y="34216"/>
            <a:ext cx="2144928" cy="418388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субинтерфейсов</a:t>
            </a:r>
          </a:p>
        </p:txBody>
      </p:sp>
    </p:spTree>
    <p:extLst>
      <p:ext uri="{BB962C8B-B14F-4D97-AF65-F5344CB8AC3E}">
        <p14:creationId xmlns:p14="http://schemas.microsoft.com/office/powerpoint/2010/main" val="302026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圆角矩形 90"/>
          <p:cNvSpPr/>
          <p:nvPr/>
        </p:nvSpPr>
        <p:spPr>
          <a:xfrm>
            <a:off x="2760831" y="3351414"/>
            <a:ext cx="235665" cy="1214776"/>
          </a:xfrm>
          <a:prstGeom prst="roundRect">
            <a:avLst>
              <a:gd name="adj" fmla="val 4019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2715340" y="4397922"/>
            <a:ext cx="334955" cy="228620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sz="16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Интерфейс, соединяющий коммутатор с маршрутизатором, настроен как транковый интерфейс. Маршрутизатор пересылает полученные пакеты на соответствующие субинтерфейсы </a:t>
            </a:r>
            <a:r>
              <a:rPr lang="ru-RU" sz="1600" dirty="0" smtClean="0"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согласно тегам </a:t>
            </a:r>
            <a:r>
              <a:rPr lang="ru-RU" sz="16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VLAN в пакетах.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Обработка субинтерфейса</a:t>
            </a:r>
          </a:p>
        </p:txBody>
      </p:sp>
      <p:sp>
        <p:nvSpPr>
          <p:cNvPr id="7" name="圆角矩形 6"/>
          <p:cNvSpPr/>
          <p:nvPr/>
        </p:nvSpPr>
        <p:spPr bwMode="auto">
          <a:xfrm>
            <a:off x="1001191" y="4110559"/>
            <a:ext cx="936427" cy="587866"/>
          </a:xfrm>
          <a:prstGeom prst="roundRect">
            <a:avLst/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2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3816002" y="4110559"/>
            <a:ext cx="919690" cy="587866"/>
          </a:xfrm>
          <a:prstGeom prst="roundRect">
            <a:avLst/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2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92996" y="4118183"/>
            <a:ext cx="824264" cy="276999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10" name="矩形 9"/>
          <p:cNvSpPr/>
          <p:nvPr/>
        </p:nvSpPr>
        <p:spPr>
          <a:xfrm>
            <a:off x="3891070" y="4131831"/>
            <a:ext cx="824265" cy="276999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20</a:t>
            </a:r>
          </a:p>
        </p:txBody>
      </p:sp>
      <p:sp>
        <p:nvSpPr>
          <p:cNvPr id="11" name="矩形 10"/>
          <p:cNvSpPr/>
          <p:nvPr/>
        </p:nvSpPr>
        <p:spPr>
          <a:xfrm>
            <a:off x="769178" y="3994230"/>
            <a:ext cx="4510585" cy="775829"/>
          </a:xfrm>
          <a:prstGeom prst="rect">
            <a:avLst/>
          </a:prstGeom>
          <a:noFill/>
          <a:ln w="9525" cap="flat" cmpd="sng" algn="ctr">
            <a:solidFill>
              <a:srgbClr val="00B0F0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2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31665" y="4010490"/>
            <a:ext cx="792088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SW1</a:t>
            </a:r>
          </a:p>
        </p:txBody>
      </p:sp>
      <p:sp>
        <p:nvSpPr>
          <p:cNvPr id="13" name="矩形 12"/>
          <p:cNvSpPr/>
          <p:nvPr/>
        </p:nvSpPr>
        <p:spPr>
          <a:xfrm>
            <a:off x="1132980" y="4421426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06069" y="4421426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16186" y="4421426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86119" y="4421426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17" name="图片 16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98555" y="5231497"/>
            <a:ext cx="539063" cy="414000"/>
          </a:xfrm>
          <a:prstGeom prst="rect">
            <a:avLst/>
          </a:prstGeom>
        </p:spPr>
      </p:pic>
      <p:pic>
        <p:nvPicPr>
          <p:cNvPr id="18" name="图片 17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6002" y="5231497"/>
            <a:ext cx="539063" cy="414000"/>
          </a:xfrm>
          <a:prstGeom prst="rect">
            <a:avLst/>
          </a:prstGeom>
        </p:spPr>
      </p:pic>
      <p:cxnSp>
        <p:nvCxnSpPr>
          <p:cNvPr id="19" name="直接连接符 18"/>
          <p:cNvCxnSpPr>
            <a:stCxn id="17" idx="0"/>
            <a:endCxn id="14" idx="2"/>
          </p:cNvCxnSpPr>
          <p:nvPr/>
        </p:nvCxnSpPr>
        <p:spPr bwMode="auto">
          <a:xfrm flipV="1">
            <a:off x="1668087" y="4637450"/>
            <a:ext cx="0" cy="594047"/>
          </a:xfrm>
          <a:prstGeom prst="line">
            <a:avLst/>
          </a:prstGeom>
          <a:solidFill>
            <a:srgbClr val="FFFFCC"/>
          </a:solidFill>
          <a:ln w="1905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/>
          <p:cNvCxnSpPr>
            <a:stCxn id="18" idx="0"/>
            <a:endCxn id="15" idx="2"/>
          </p:cNvCxnSpPr>
          <p:nvPr/>
        </p:nvCxnSpPr>
        <p:spPr bwMode="auto">
          <a:xfrm flipH="1" flipV="1">
            <a:off x="4078204" y="4637450"/>
            <a:ext cx="7330" cy="594047"/>
          </a:xfrm>
          <a:prstGeom prst="line">
            <a:avLst/>
          </a:prstGeom>
          <a:solidFill>
            <a:srgbClr val="5B9BD5">
              <a:lumMod val="40000"/>
              <a:lumOff val="60000"/>
            </a:srgbClr>
          </a:solidFill>
          <a:ln w="1905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sp>
        <p:nvSpPr>
          <p:cNvPr id="21" name="矩形 20"/>
          <p:cNvSpPr/>
          <p:nvPr/>
        </p:nvSpPr>
        <p:spPr>
          <a:xfrm>
            <a:off x="1758642" y="2822705"/>
            <a:ext cx="2836028" cy="588026"/>
          </a:xfrm>
          <a:prstGeom prst="rect">
            <a:avLst/>
          </a:prstGeom>
          <a:noFill/>
          <a:ln w="9525" cap="flat" cmpd="sng" algn="ctr">
            <a:solidFill>
              <a:srgbClr val="00B0F0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2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26259" y="3094131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10116" y="3094131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15492" y="3094131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299349" y="3094131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8" name="任意多边形 67"/>
          <p:cNvSpPr/>
          <p:nvPr/>
        </p:nvSpPr>
        <p:spPr bwMode="auto">
          <a:xfrm>
            <a:off x="1818007" y="3328771"/>
            <a:ext cx="985235" cy="1224080"/>
          </a:xfrm>
          <a:custGeom>
            <a:avLst/>
            <a:gdLst>
              <a:gd name="connsiteX0" fmla="*/ 0 w 1139588"/>
              <a:gd name="connsiteY0" fmla="*/ 1071350 h 1071350"/>
              <a:gd name="connsiteX1" fmla="*/ 1139588 w 1139588"/>
              <a:gd name="connsiteY1" fmla="*/ 1071350 h 1071350"/>
              <a:gd name="connsiteX2" fmla="*/ 1139588 w 1139588"/>
              <a:gd name="connsiteY2" fmla="*/ 0 h 107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9588" h="1071350">
                <a:moveTo>
                  <a:pt x="0" y="1071350"/>
                </a:moveTo>
                <a:lnTo>
                  <a:pt x="1139588" y="1071350"/>
                </a:lnTo>
                <a:lnTo>
                  <a:pt x="1139588" y="0"/>
                </a:lnTo>
              </a:path>
            </a:pathLst>
          </a:custGeom>
          <a:noFill/>
          <a:ln w="28575" cap="flat" cmpd="sng" algn="ctr">
            <a:solidFill>
              <a:srgbClr val="FFD17D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0" name="任意多边形 69"/>
          <p:cNvSpPr/>
          <p:nvPr/>
        </p:nvSpPr>
        <p:spPr bwMode="auto">
          <a:xfrm flipH="1">
            <a:off x="2938680" y="3305134"/>
            <a:ext cx="977506" cy="1247717"/>
          </a:xfrm>
          <a:custGeom>
            <a:avLst/>
            <a:gdLst>
              <a:gd name="connsiteX0" fmla="*/ 0 w 1139588"/>
              <a:gd name="connsiteY0" fmla="*/ 1071350 h 1071350"/>
              <a:gd name="connsiteX1" fmla="*/ 1139588 w 1139588"/>
              <a:gd name="connsiteY1" fmla="*/ 1071350 h 1071350"/>
              <a:gd name="connsiteX2" fmla="*/ 1139588 w 1139588"/>
              <a:gd name="connsiteY2" fmla="*/ 0 h 107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39588" h="1071350">
                <a:moveTo>
                  <a:pt x="0" y="1071350"/>
                </a:moveTo>
                <a:lnTo>
                  <a:pt x="1139588" y="1071350"/>
                </a:lnTo>
                <a:lnTo>
                  <a:pt x="1139588" y="0"/>
                </a:lnTo>
              </a:path>
            </a:pathLst>
          </a:custGeom>
          <a:noFill/>
          <a:ln w="28575" cap="flat" cmpd="sng" algn="ctr">
            <a:solidFill>
              <a:srgbClr val="00B0F0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5" name="任意多边形 74"/>
          <p:cNvSpPr/>
          <p:nvPr/>
        </p:nvSpPr>
        <p:spPr bwMode="auto">
          <a:xfrm>
            <a:off x="2045224" y="2516727"/>
            <a:ext cx="704850" cy="781050"/>
          </a:xfrm>
          <a:custGeom>
            <a:avLst/>
            <a:gdLst>
              <a:gd name="connsiteX0" fmla="*/ 704850 w 704850"/>
              <a:gd name="connsiteY0" fmla="*/ 781050 h 781050"/>
              <a:gd name="connsiteX1" fmla="*/ 4763 w 704850"/>
              <a:gd name="connsiteY1" fmla="*/ 490538 h 781050"/>
              <a:gd name="connsiteX2" fmla="*/ 0 w 704850"/>
              <a:gd name="connsiteY2" fmla="*/ 0 h 7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4850" h="781050">
                <a:moveTo>
                  <a:pt x="704850" y="781050"/>
                </a:moveTo>
                <a:lnTo>
                  <a:pt x="4763" y="490538"/>
                </a:lnTo>
                <a:cubicBezTo>
                  <a:pt x="3175" y="327025"/>
                  <a:pt x="1588" y="163513"/>
                  <a:pt x="0" y="0"/>
                </a:cubicBezTo>
              </a:path>
            </a:pathLst>
          </a:custGeom>
          <a:noFill/>
          <a:ln w="19050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252327" y="2844395"/>
            <a:ext cx="1044116" cy="276999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r" fontAlgn="ctr"/>
            <a:r>
              <a:rPr lang="ru-RU" sz="1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sp>
        <p:nvSpPr>
          <p:cNvPr id="77" name="任意多边形 76"/>
          <p:cNvSpPr/>
          <p:nvPr/>
        </p:nvSpPr>
        <p:spPr bwMode="auto">
          <a:xfrm flipH="1">
            <a:off x="2988523" y="2502440"/>
            <a:ext cx="705600" cy="781050"/>
          </a:xfrm>
          <a:custGeom>
            <a:avLst/>
            <a:gdLst>
              <a:gd name="connsiteX0" fmla="*/ 704850 w 704850"/>
              <a:gd name="connsiteY0" fmla="*/ 781050 h 781050"/>
              <a:gd name="connsiteX1" fmla="*/ 4763 w 704850"/>
              <a:gd name="connsiteY1" fmla="*/ 490538 h 781050"/>
              <a:gd name="connsiteX2" fmla="*/ 0 w 704850"/>
              <a:gd name="connsiteY2" fmla="*/ 0 h 781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4850" h="781050">
                <a:moveTo>
                  <a:pt x="704850" y="781050"/>
                </a:moveTo>
                <a:lnTo>
                  <a:pt x="4763" y="490538"/>
                </a:lnTo>
                <a:cubicBezTo>
                  <a:pt x="3175" y="327025"/>
                  <a:pt x="1588" y="163513"/>
                  <a:pt x="0" y="0"/>
                </a:cubicBezTo>
              </a:path>
            </a:pathLst>
          </a:custGeom>
          <a:noFill/>
          <a:ln w="1905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2" name="文本框 81"/>
          <p:cNvSpPr txBox="1"/>
          <p:nvPr/>
        </p:nvSpPr>
        <p:spPr bwMode="auto">
          <a:xfrm>
            <a:off x="8922243" y="4003100"/>
            <a:ext cx="2903390" cy="1503305"/>
          </a:xfrm>
          <a:prstGeom prst="rect">
            <a:avLst/>
          </a:prstGeom>
          <a:solidFill>
            <a:srgbClr val="FFFF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rgbClr val="C00000"/>
                </a:solidFill>
                <a:latin typeface="+mn-ea"/>
              </a:defRPr>
            </a:lvl1pPr>
          </a:lstStyle>
          <a:p>
            <a:pPr marL="171450" indent="-171450" fontAlgn="ctr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Устройство пересылает пакет на соответствующий субинтерфейс (например, GE 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0/0/1.10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) для обработки на основании ID VLAN, переданного в пакете.</a:t>
            </a:r>
          </a:p>
          <a:p>
            <a:pPr marL="171450" indent="-171450" fontAlgn="ctr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Устройство может реализовать связь между VLAN на уровне 3 через субинтерфейсы.</a:t>
            </a:r>
          </a:p>
        </p:txBody>
      </p:sp>
      <p:sp>
        <p:nvSpPr>
          <p:cNvPr id="124" name="矩形 123"/>
          <p:cNvSpPr/>
          <p:nvPr/>
        </p:nvSpPr>
        <p:spPr>
          <a:xfrm>
            <a:off x="2263592" y="4563906"/>
            <a:ext cx="1249370" cy="646331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ctr" fontAlgn="ctr"/>
            <a:r>
              <a:rPr lang="ru-RU" sz="1200" dirty="0" smtClean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Транковый</a:t>
            </a:r>
            <a:endParaRPr lang="ru-RU" sz="12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ctr"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0/0/24</a:t>
            </a:r>
          </a:p>
        </p:txBody>
      </p:sp>
      <p:sp>
        <p:nvSpPr>
          <p:cNvPr id="93" name="矩形 92"/>
          <p:cNvSpPr/>
          <p:nvPr/>
        </p:nvSpPr>
        <p:spPr>
          <a:xfrm>
            <a:off x="4003873" y="2822705"/>
            <a:ext cx="792088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</p:txBody>
      </p:sp>
      <p:sp>
        <p:nvSpPr>
          <p:cNvPr id="92" name="Oval 8"/>
          <p:cNvSpPr/>
          <p:nvPr/>
        </p:nvSpPr>
        <p:spPr>
          <a:xfrm>
            <a:off x="2757573" y="3244243"/>
            <a:ext cx="84527" cy="84527"/>
          </a:xfrm>
          <a:prstGeom prst="ellipse">
            <a:avLst/>
          </a:prstGeom>
          <a:solidFill>
            <a:srgbClr val="FFFFCC"/>
          </a:solidFill>
          <a:ln w="28575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97" name="Oval 9"/>
          <p:cNvSpPr/>
          <p:nvPr/>
        </p:nvSpPr>
        <p:spPr>
          <a:xfrm>
            <a:off x="2896416" y="3244244"/>
            <a:ext cx="84527" cy="84527"/>
          </a:xfrm>
          <a:prstGeom prst="ellipse">
            <a:avLst/>
          </a:prstGeom>
          <a:solidFill>
            <a:srgbClr val="5B9BD5">
              <a:lumMod val="40000"/>
              <a:lumOff val="60000"/>
            </a:srgbClr>
          </a:solidFill>
          <a:ln w="28575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05" name="Can 59"/>
          <p:cNvSpPr/>
          <p:nvPr/>
        </p:nvSpPr>
        <p:spPr>
          <a:xfrm rot="16200000" flipV="1">
            <a:off x="1625092" y="1917400"/>
            <a:ext cx="215852" cy="1038620"/>
          </a:xfrm>
          <a:prstGeom prst="can">
            <a:avLst>
              <a:gd name="adj" fmla="val 55435"/>
            </a:avLst>
          </a:prstGeom>
          <a:solidFill>
            <a:srgbClr val="FFF2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07" name="Rectangle 60"/>
          <p:cNvSpPr/>
          <p:nvPr/>
        </p:nvSpPr>
        <p:spPr>
          <a:xfrm flipH="1">
            <a:off x="1183439" y="2309641"/>
            <a:ext cx="1043617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0/0/1.10</a:t>
            </a:r>
          </a:p>
        </p:txBody>
      </p:sp>
      <p:sp>
        <p:nvSpPr>
          <p:cNvPr id="108" name="Can 64"/>
          <p:cNvSpPr/>
          <p:nvPr/>
        </p:nvSpPr>
        <p:spPr>
          <a:xfrm rot="16200000" flipV="1">
            <a:off x="4041648" y="1927433"/>
            <a:ext cx="226803" cy="1042469"/>
          </a:xfrm>
          <a:prstGeom prst="can">
            <a:avLst>
              <a:gd name="adj" fmla="val 55435"/>
            </a:avLst>
          </a:prstGeom>
          <a:solidFill>
            <a:srgbClr val="F4FBFE"/>
          </a:solidFill>
          <a:ln w="12700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09" name="Rectangle 65"/>
          <p:cNvSpPr/>
          <p:nvPr/>
        </p:nvSpPr>
        <p:spPr>
          <a:xfrm flipH="1">
            <a:off x="3603434" y="2315152"/>
            <a:ext cx="1047485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0/0/1.20</a:t>
            </a:r>
          </a:p>
        </p:txBody>
      </p:sp>
      <p:cxnSp>
        <p:nvCxnSpPr>
          <p:cNvPr id="134" name="Straight Connector 50"/>
          <p:cNvCxnSpPr/>
          <p:nvPr/>
        </p:nvCxnSpPr>
        <p:spPr>
          <a:xfrm>
            <a:off x="8782311" y="3217038"/>
            <a:ext cx="360000" cy="0"/>
          </a:xfrm>
          <a:prstGeom prst="line">
            <a:avLst/>
          </a:prstGeom>
          <a:noFill/>
          <a:ln w="28575" cap="flat" cmpd="sng" algn="ctr">
            <a:solidFill>
              <a:srgbClr val="00B0F0"/>
            </a:solidFill>
            <a:prstDash val="sysDot"/>
            <a:miter lim="800000"/>
          </a:ln>
          <a:effectLst/>
        </p:spPr>
      </p:cxnSp>
      <p:sp>
        <p:nvSpPr>
          <p:cNvPr id="135" name="Can 56"/>
          <p:cNvSpPr/>
          <p:nvPr/>
        </p:nvSpPr>
        <p:spPr>
          <a:xfrm rot="16200000" flipV="1">
            <a:off x="9317716" y="2683682"/>
            <a:ext cx="531022" cy="837904"/>
          </a:xfrm>
          <a:prstGeom prst="can">
            <a:avLst>
              <a:gd name="adj" fmla="val 41596"/>
            </a:avLst>
          </a:prstGeom>
          <a:solidFill>
            <a:srgbClr val="F4FBFE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36" name="Rectangle 63"/>
          <p:cNvSpPr/>
          <p:nvPr/>
        </p:nvSpPr>
        <p:spPr>
          <a:xfrm>
            <a:off x="9073555" y="2986101"/>
            <a:ext cx="824265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sp>
        <p:nvSpPr>
          <p:cNvPr id="140" name="Can 59"/>
          <p:cNvSpPr/>
          <p:nvPr/>
        </p:nvSpPr>
        <p:spPr>
          <a:xfrm rot="16200000" flipV="1">
            <a:off x="10263433" y="2547616"/>
            <a:ext cx="180532" cy="919397"/>
          </a:xfrm>
          <a:prstGeom prst="can">
            <a:avLst>
              <a:gd name="adj" fmla="val 55435"/>
            </a:avLst>
          </a:prstGeom>
          <a:solidFill>
            <a:srgbClr val="FFF2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41" name="Rectangle 60"/>
          <p:cNvSpPr/>
          <p:nvPr/>
        </p:nvSpPr>
        <p:spPr>
          <a:xfrm flipH="1">
            <a:off x="9873222" y="2901038"/>
            <a:ext cx="940176" cy="25391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0/0/1.10</a:t>
            </a:r>
          </a:p>
        </p:txBody>
      </p:sp>
      <p:sp>
        <p:nvSpPr>
          <p:cNvPr id="142" name="Can 64"/>
          <p:cNvSpPr/>
          <p:nvPr/>
        </p:nvSpPr>
        <p:spPr>
          <a:xfrm rot="16200000" flipV="1">
            <a:off x="10263433" y="2755169"/>
            <a:ext cx="180532" cy="919397"/>
          </a:xfrm>
          <a:prstGeom prst="can">
            <a:avLst>
              <a:gd name="adj" fmla="val 55435"/>
            </a:avLst>
          </a:prstGeom>
          <a:solidFill>
            <a:srgbClr val="F4FBFE"/>
          </a:solidFill>
          <a:ln w="12700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43" name="Rectangle 65"/>
          <p:cNvSpPr/>
          <p:nvPr/>
        </p:nvSpPr>
        <p:spPr>
          <a:xfrm flipH="1">
            <a:off x="9873222" y="3108591"/>
            <a:ext cx="940176" cy="25391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0/0/1.20</a:t>
            </a:r>
          </a:p>
        </p:txBody>
      </p:sp>
      <p:cxnSp>
        <p:nvCxnSpPr>
          <p:cNvPr id="138" name="Straight Connector 48"/>
          <p:cNvCxnSpPr/>
          <p:nvPr/>
        </p:nvCxnSpPr>
        <p:spPr>
          <a:xfrm flipH="1">
            <a:off x="8701970" y="2971838"/>
            <a:ext cx="432000" cy="0"/>
          </a:xfrm>
          <a:prstGeom prst="line">
            <a:avLst/>
          </a:prstGeom>
          <a:noFill/>
          <a:ln w="28575" cap="flat" cmpd="sng" algn="ctr">
            <a:solidFill>
              <a:srgbClr val="FFD17D"/>
            </a:solidFill>
            <a:prstDash val="sysDot"/>
            <a:miter lim="800000"/>
          </a:ln>
          <a:effectLst/>
        </p:spPr>
      </p:cxnSp>
      <p:sp>
        <p:nvSpPr>
          <p:cNvPr id="112" name="圆角矩形 111"/>
          <p:cNvSpPr/>
          <p:nvPr/>
        </p:nvSpPr>
        <p:spPr>
          <a:xfrm rot="16200000">
            <a:off x="7307839" y="2595933"/>
            <a:ext cx="902862" cy="1581583"/>
          </a:xfrm>
          <a:prstGeom prst="roundRect">
            <a:avLst>
              <a:gd name="adj" fmla="val 9599"/>
            </a:avLst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2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14" name="圆角矩形 113"/>
          <p:cNvSpPr/>
          <p:nvPr/>
        </p:nvSpPr>
        <p:spPr>
          <a:xfrm rot="16200000">
            <a:off x="7307839" y="4707957"/>
            <a:ext cx="902862" cy="1581583"/>
          </a:xfrm>
          <a:prstGeom prst="roundRect">
            <a:avLst>
              <a:gd name="adj" fmla="val 7243"/>
            </a:avLst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16" name="圆角矩形 115"/>
          <p:cNvSpPr/>
          <p:nvPr/>
        </p:nvSpPr>
        <p:spPr>
          <a:xfrm rot="16200000">
            <a:off x="7518981" y="4908399"/>
            <a:ext cx="444290" cy="722126"/>
          </a:xfrm>
          <a:prstGeom prst="roundRect">
            <a:avLst>
              <a:gd name="adj" fmla="val 7785"/>
            </a:avLst>
          </a:prstGeom>
          <a:noFill/>
          <a:ln w="9525" cap="flat" cmpd="sng" algn="ctr">
            <a:solidFill>
              <a:srgbClr val="00B0F0"/>
            </a:solidFill>
            <a:prstDash val="soli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2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17" name="圆角矩形 116"/>
          <p:cNvSpPr/>
          <p:nvPr/>
        </p:nvSpPr>
        <p:spPr>
          <a:xfrm>
            <a:off x="7561972" y="3737468"/>
            <a:ext cx="306410" cy="1385492"/>
          </a:xfrm>
          <a:prstGeom prst="roundRect">
            <a:avLst>
              <a:gd name="adj" fmla="val 4019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7408842" y="2966950"/>
            <a:ext cx="663374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</p:txBody>
      </p:sp>
      <p:sp>
        <p:nvSpPr>
          <p:cNvPr id="121" name="矩形 120"/>
          <p:cNvSpPr/>
          <p:nvPr/>
        </p:nvSpPr>
        <p:spPr>
          <a:xfrm>
            <a:off x="7408842" y="5491608"/>
            <a:ext cx="663374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SW1</a:t>
            </a:r>
          </a:p>
        </p:txBody>
      </p:sp>
      <p:sp>
        <p:nvSpPr>
          <p:cNvPr id="125" name="矩形 124"/>
          <p:cNvSpPr/>
          <p:nvPr/>
        </p:nvSpPr>
        <p:spPr>
          <a:xfrm>
            <a:off x="7345979" y="5101615"/>
            <a:ext cx="961998" cy="36226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050" dirty="0" smtClean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Транковый</a:t>
            </a:r>
            <a:endParaRPr lang="ru-RU" sz="105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ctr" fontAlgn="ctr"/>
            <a:r>
              <a:rPr lang="ru-RU" sz="105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0/0/24</a:t>
            </a:r>
          </a:p>
        </p:txBody>
      </p:sp>
      <p:sp>
        <p:nvSpPr>
          <p:cNvPr id="126" name="Oval 5"/>
          <p:cNvSpPr/>
          <p:nvPr/>
        </p:nvSpPr>
        <p:spPr>
          <a:xfrm rot="16200000">
            <a:off x="7509424" y="3405488"/>
            <a:ext cx="409619" cy="479850"/>
          </a:xfrm>
          <a:prstGeom prst="ellipse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cxnSp>
        <p:nvCxnSpPr>
          <p:cNvPr id="129" name="直接连接符 128"/>
          <p:cNvCxnSpPr/>
          <p:nvPr/>
        </p:nvCxnSpPr>
        <p:spPr bwMode="auto">
          <a:xfrm rot="16200000">
            <a:off x="6990055" y="4484711"/>
            <a:ext cx="1268977" cy="0"/>
          </a:xfrm>
          <a:prstGeom prst="line">
            <a:avLst/>
          </a:prstGeom>
          <a:solidFill>
            <a:srgbClr val="FFFFCC"/>
          </a:solidFill>
          <a:ln w="28575" cap="flat" cmpd="sng" algn="ctr">
            <a:solidFill>
              <a:srgbClr val="FFD17D"/>
            </a:solidFill>
            <a:prstDash val="solid"/>
            <a:miter lim="800000"/>
          </a:ln>
          <a:effectLst/>
        </p:spPr>
      </p:cxnSp>
      <p:cxnSp>
        <p:nvCxnSpPr>
          <p:cNvPr id="130" name="直接连接符 129"/>
          <p:cNvCxnSpPr/>
          <p:nvPr/>
        </p:nvCxnSpPr>
        <p:spPr bwMode="auto">
          <a:xfrm rot="16200000" flipV="1">
            <a:off x="7166993" y="4470625"/>
            <a:ext cx="1283753" cy="13395"/>
          </a:xfrm>
          <a:prstGeom prst="line">
            <a:avLst/>
          </a:prstGeom>
          <a:solidFill>
            <a:srgbClr val="5B9BD5">
              <a:lumMod val="40000"/>
              <a:lumOff val="60000"/>
            </a:srgbClr>
          </a:solidFill>
          <a:ln w="28575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sp>
        <p:nvSpPr>
          <p:cNvPr id="131" name="Oval 8"/>
          <p:cNvSpPr/>
          <p:nvPr/>
        </p:nvSpPr>
        <p:spPr>
          <a:xfrm rot="16200000">
            <a:off x="7559941" y="3742690"/>
            <a:ext cx="119022" cy="139428"/>
          </a:xfrm>
          <a:prstGeom prst="ellipse">
            <a:avLst/>
          </a:prstGeom>
          <a:solidFill>
            <a:srgbClr val="FFFFCC"/>
          </a:solidFill>
          <a:ln w="28575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32" name="Oval 9"/>
          <p:cNvSpPr/>
          <p:nvPr/>
        </p:nvSpPr>
        <p:spPr>
          <a:xfrm rot="16200000">
            <a:off x="7734428" y="3741617"/>
            <a:ext cx="119022" cy="139428"/>
          </a:xfrm>
          <a:prstGeom prst="ellipse">
            <a:avLst/>
          </a:prstGeom>
          <a:solidFill>
            <a:srgbClr val="5B9BD5">
              <a:lumMod val="40000"/>
              <a:lumOff val="60000"/>
            </a:srgbClr>
          </a:solidFill>
          <a:ln w="28575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cxnSp>
        <p:nvCxnSpPr>
          <p:cNvPr id="144" name="直接箭头连接符 143"/>
          <p:cNvCxnSpPr/>
          <p:nvPr/>
        </p:nvCxnSpPr>
        <p:spPr>
          <a:xfrm rot="16200000">
            <a:off x="7696672" y="4565527"/>
            <a:ext cx="763183" cy="0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headEnd type="triangle" w="med" len="med"/>
            <a:tailEnd type="none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箭头连接符 144"/>
          <p:cNvCxnSpPr/>
          <p:nvPr/>
        </p:nvCxnSpPr>
        <p:spPr>
          <a:xfrm rot="16200000" flipH="1">
            <a:off x="7009340" y="4541609"/>
            <a:ext cx="741446" cy="0"/>
          </a:xfrm>
          <a:prstGeom prst="straightConnector1">
            <a:avLst/>
          </a:prstGeom>
          <a:ln w="28575">
            <a:solidFill>
              <a:srgbClr val="FFD17D"/>
            </a:solidFill>
            <a:headEnd type="triangle" w="med" len="med"/>
            <a:tailEnd type="none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箭头连接符 145"/>
          <p:cNvCxnSpPr/>
          <p:nvPr/>
        </p:nvCxnSpPr>
        <p:spPr>
          <a:xfrm flipH="1">
            <a:off x="6357273" y="2391270"/>
            <a:ext cx="433730" cy="0"/>
          </a:xfrm>
          <a:prstGeom prst="straightConnector1">
            <a:avLst/>
          </a:prstGeom>
          <a:ln w="28575">
            <a:solidFill>
              <a:srgbClr val="FFD17D"/>
            </a:solidFill>
            <a:headEnd type="triangle" w="med" len="med"/>
            <a:tailEnd type="none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TextBox 4"/>
          <p:cNvSpPr txBox="1"/>
          <p:nvPr/>
        </p:nvSpPr>
        <p:spPr>
          <a:xfrm>
            <a:off x="6791343" y="2247475"/>
            <a:ext cx="2493333" cy="2112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Пакеты, несущие VLAN 10</a:t>
            </a:r>
          </a:p>
        </p:txBody>
      </p:sp>
      <p:cxnSp>
        <p:nvCxnSpPr>
          <p:cNvPr id="148" name="直接箭头连接符 147"/>
          <p:cNvCxnSpPr/>
          <p:nvPr/>
        </p:nvCxnSpPr>
        <p:spPr>
          <a:xfrm flipH="1">
            <a:off x="6357273" y="2656788"/>
            <a:ext cx="433730" cy="0"/>
          </a:xfrm>
          <a:prstGeom prst="straightConnector1">
            <a:avLst/>
          </a:prstGeom>
          <a:ln w="28575">
            <a:solidFill>
              <a:srgbClr val="00B0F0"/>
            </a:solidFill>
            <a:prstDash val="sysDash"/>
            <a:headEnd type="triangle" w="med" len="med"/>
            <a:tailEnd type="none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4"/>
          <p:cNvSpPr txBox="1"/>
          <p:nvPr/>
        </p:nvSpPr>
        <p:spPr>
          <a:xfrm>
            <a:off x="6791343" y="2515684"/>
            <a:ext cx="2382391" cy="276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Пакеты, несущие VLAN 20</a:t>
            </a:r>
          </a:p>
        </p:txBody>
      </p:sp>
      <p:sp>
        <p:nvSpPr>
          <p:cNvPr id="160" name="任意多边形 159"/>
          <p:cNvSpPr/>
          <p:nvPr/>
        </p:nvSpPr>
        <p:spPr>
          <a:xfrm>
            <a:off x="10870901" y="2976011"/>
            <a:ext cx="434340" cy="160020"/>
          </a:xfrm>
          <a:custGeom>
            <a:avLst/>
            <a:gdLst>
              <a:gd name="connsiteX0" fmla="*/ 0 w 434658"/>
              <a:gd name="connsiteY0" fmla="*/ 0 h 297180"/>
              <a:gd name="connsiteX1" fmla="*/ 434340 w 434658"/>
              <a:gd name="connsiteY1" fmla="*/ 160020 h 297180"/>
              <a:gd name="connsiteX2" fmla="*/ 76200 w 434658"/>
              <a:gd name="connsiteY2" fmla="*/ 297180 h 297180"/>
              <a:gd name="connsiteX0" fmla="*/ 0 w 434658"/>
              <a:gd name="connsiteY0" fmla="*/ 0 h 297180"/>
              <a:gd name="connsiteX1" fmla="*/ 434340 w 434658"/>
              <a:gd name="connsiteY1" fmla="*/ 160020 h 297180"/>
              <a:gd name="connsiteX2" fmla="*/ 76200 w 434658"/>
              <a:gd name="connsiteY2" fmla="*/ 297180 h 297180"/>
              <a:gd name="connsiteX0" fmla="*/ 0 w 434340"/>
              <a:gd name="connsiteY0" fmla="*/ 0 h 160020"/>
              <a:gd name="connsiteX1" fmla="*/ 434340 w 434340"/>
              <a:gd name="connsiteY1" fmla="*/ 160020 h 16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4340" h="160020">
                <a:moveTo>
                  <a:pt x="0" y="0"/>
                </a:moveTo>
                <a:cubicBezTo>
                  <a:pt x="210820" y="55245"/>
                  <a:pt x="421640" y="110490"/>
                  <a:pt x="434340" y="160020"/>
                </a:cubicBezTo>
              </a:path>
            </a:pathLst>
          </a:custGeom>
          <a:ln w="28575">
            <a:solidFill>
              <a:srgbClr val="FFD17D"/>
            </a:solidFill>
            <a:headEnd type="none" w="med" len="med"/>
            <a:tailEnd type="none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62" name="任意多边形 161"/>
          <p:cNvSpPr/>
          <p:nvPr/>
        </p:nvSpPr>
        <p:spPr>
          <a:xfrm>
            <a:off x="10866753" y="3124716"/>
            <a:ext cx="438488" cy="167783"/>
          </a:xfrm>
          <a:custGeom>
            <a:avLst/>
            <a:gdLst>
              <a:gd name="connsiteX0" fmla="*/ 0 w 434658"/>
              <a:gd name="connsiteY0" fmla="*/ 0 h 297180"/>
              <a:gd name="connsiteX1" fmla="*/ 434340 w 434658"/>
              <a:gd name="connsiteY1" fmla="*/ 160020 h 297180"/>
              <a:gd name="connsiteX2" fmla="*/ 76200 w 434658"/>
              <a:gd name="connsiteY2" fmla="*/ 297180 h 297180"/>
              <a:gd name="connsiteX0" fmla="*/ 0 w 434658"/>
              <a:gd name="connsiteY0" fmla="*/ 0 h 297180"/>
              <a:gd name="connsiteX1" fmla="*/ 434340 w 434658"/>
              <a:gd name="connsiteY1" fmla="*/ 160020 h 297180"/>
              <a:gd name="connsiteX2" fmla="*/ 76200 w 434658"/>
              <a:gd name="connsiteY2" fmla="*/ 297180 h 297180"/>
              <a:gd name="connsiteX0" fmla="*/ 358140 w 358458"/>
              <a:gd name="connsiteY0" fmla="*/ 0 h 137160"/>
              <a:gd name="connsiteX1" fmla="*/ 0 w 358458"/>
              <a:gd name="connsiteY1" fmla="*/ 137160 h 137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8458" h="137160">
                <a:moveTo>
                  <a:pt x="358140" y="0"/>
                </a:moveTo>
                <a:cubicBezTo>
                  <a:pt x="370840" y="49530"/>
                  <a:pt x="0" y="137160"/>
                  <a:pt x="0" y="137160"/>
                </a:cubicBezTo>
              </a:path>
            </a:pathLst>
          </a:custGeom>
          <a:ln w="28575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cxnSp>
        <p:nvCxnSpPr>
          <p:cNvPr id="163" name="直接箭头连接符 162"/>
          <p:cNvCxnSpPr/>
          <p:nvPr/>
        </p:nvCxnSpPr>
        <p:spPr>
          <a:xfrm flipH="1">
            <a:off x="10290955" y="3448825"/>
            <a:ext cx="2186" cy="463395"/>
          </a:xfrm>
          <a:prstGeom prst="straightConnector1">
            <a:avLst/>
          </a:prstGeom>
          <a:ln w="28575">
            <a:solidFill>
              <a:srgbClr val="FFD1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451877" y="5654545"/>
            <a:ext cx="2053645" cy="64633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192.168.10.2/24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Шлюз по умолчанию: 192.168.10.254</a:t>
            </a:r>
          </a:p>
        </p:txBody>
      </p:sp>
      <p:sp>
        <p:nvSpPr>
          <p:cNvPr id="94" name="矩形 93"/>
          <p:cNvSpPr/>
          <p:nvPr/>
        </p:nvSpPr>
        <p:spPr>
          <a:xfrm>
            <a:off x="3122800" y="5654545"/>
            <a:ext cx="1938301" cy="64633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192.168.20.2/24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Шлюз по умолчанию: 192.168.20.254</a:t>
            </a:r>
          </a:p>
        </p:txBody>
      </p:sp>
      <p:sp>
        <p:nvSpPr>
          <p:cNvPr id="95" name="矩形 94"/>
          <p:cNvSpPr/>
          <p:nvPr/>
        </p:nvSpPr>
        <p:spPr>
          <a:xfrm>
            <a:off x="689196" y="4770059"/>
            <a:ext cx="1044116" cy="276999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r" fontAlgn="ctr"/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sp>
        <p:nvSpPr>
          <p:cNvPr id="96" name="矩形 95"/>
          <p:cNvSpPr/>
          <p:nvPr/>
        </p:nvSpPr>
        <p:spPr>
          <a:xfrm>
            <a:off x="3776821" y="4770059"/>
            <a:ext cx="1044116" cy="276999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r" fontAlgn="ctr"/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</a:t>
            </a:r>
          </a:p>
        </p:txBody>
      </p:sp>
      <p:cxnSp>
        <p:nvCxnSpPr>
          <p:cNvPr id="133" name="Straight Connector 49"/>
          <p:cNvCxnSpPr>
            <a:stCxn id="126" idx="1"/>
          </p:cNvCxnSpPr>
          <p:nvPr/>
        </p:nvCxnSpPr>
        <p:spPr>
          <a:xfrm flipV="1">
            <a:off x="7544581" y="2966051"/>
            <a:ext cx="1174858" cy="824185"/>
          </a:xfrm>
          <a:prstGeom prst="line">
            <a:avLst/>
          </a:prstGeom>
          <a:noFill/>
          <a:ln w="28575" cap="flat" cmpd="sng" algn="ctr">
            <a:solidFill>
              <a:srgbClr val="FFD17D"/>
            </a:solidFill>
            <a:prstDash val="sysDot"/>
            <a:miter lim="800000"/>
          </a:ln>
          <a:effectLst/>
        </p:spPr>
      </p:cxnSp>
      <p:cxnSp>
        <p:nvCxnSpPr>
          <p:cNvPr id="139" name="Straight Connector 49"/>
          <p:cNvCxnSpPr>
            <a:stCxn id="132" idx="3"/>
          </p:cNvCxnSpPr>
          <p:nvPr/>
        </p:nvCxnSpPr>
        <p:spPr>
          <a:xfrm flipV="1">
            <a:off x="7843234" y="3217039"/>
            <a:ext cx="925850" cy="636373"/>
          </a:xfrm>
          <a:prstGeom prst="line">
            <a:avLst/>
          </a:prstGeom>
          <a:noFill/>
          <a:ln w="28575" cap="flat" cmpd="sng" algn="ctr">
            <a:solidFill>
              <a:srgbClr val="00B0F0"/>
            </a:solidFill>
            <a:prstDash val="sysDot"/>
            <a:miter lim="800000"/>
          </a:ln>
          <a:effectLst/>
        </p:spPr>
      </p:cxnSp>
      <p:sp>
        <p:nvSpPr>
          <p:cNvPr id="81" name="下箭头 63"/>
          <p:cNvSpPr/>
          <p:nvPr/>
        </p:nvSpPr>
        <p:spPr>
          <a:xfrm rot="5400000" flipV="1">
            <a:off x="5466063" y="3693846"/>
            <a:ext cx="829759" cy="773580"/>
          </a:xfrm>
          <a:custGeom>
            <a:avLst/>
            <a:gdLst>
              <a:gd name="connsiteX0" fmla="*/ 0 w 1035535"/>
              <a:gd name="connsiteY0" fmla="*/ 468495 h 794114"/>
              <a:gd name="connsiteX1" fmla="*/ 258884 w 1035535"/>
              <a:gd name="connsiteY1" fmla="*/ 468495 h 794114"/>
              <a:gd name="connsiteX2" fmla="*/ 258884 w 1035535"/>
              <a:gd name="connsiteY2" fmla="*/ 0 h 794114"/>
              <a:gd name="connsiteX3" fmla="*/ 776651 w 1035535"/>
              <a:gd name="connsiteY3" fmla="*/ 0 h 794114"/>
              <a:gd name="connsiteX4" fmla="*/ 776651 w 1035535"/>
              <a:gd name="connsiteY4" fmla="*/ 468495 h 794114"/>
              <a:gd name="connsiteX5" fmla="*/ 1035535 w 1035535"/>
              <a:gd name="connsiteY5" fmla="*/ 468495 h 794114"/>
              <a:gd name="connsiteX6" fmla="*/ 517768 w 1035535"/>
              <a:gd name="connsiteY6" fmla="*/ 794114 h 794114"/>
              <a:gd name="connsiteX7" fmla="*/ 0 w 1035535"/>
              <a:gd name="connsiteY7" fmla="*/ 468495 h 794114"/>
              <a:gd name="connsiteX0" fmla="*/ 258884 w 1035535"/>
              <a:gd name="connsiteY0" fmla="*/ 0 h 794114"/>
              <a:gd name="connsiteX1" fmla="*/ 776651 w 1035535"/>
              <a:gd name="connsiteY1" fmla="*/ 0 h 794114"/>
              <a:gd name="connsiteX2" fmla="*/ 776651 w 1035535"/>
              <a:gd name="connsiteY2" fmla="*/ 468495 h 794114"/>
              <a:gd name="connsiteX3" fmla="*/ 1035535 w 1035535"/>
              <a:gd name="connsiteY3" fmla="*/ 468495 h 794114"/>
              <a:gd name="connsiteX4" fmla="*/ 517768 w 1035535"/>
              <a:gd name="connsiteY4" fmla="*/ 794114 h 794114"/>
              <a:gd name="connsiteX5" fmla="*/ 0 w 1035535"/>
              <a:gd name="connsiteY5" fmla="*/ 468495 h 794114"/>
              <a:gd name="connsiteX6" fmla="*/ 258884 w 1035535"/>
              <a:gd name="connsiteY6" fmla="*/ 468495 h 794114"/>
              <a:gd name="connsiteX7" fmla="*/ 350324 w 1035535"/>
              <a:gd name="connsiteY7" fmla="*/ 91440 h 794114"/>
              <a:gd name="connsiteX0" fmla="*/ 258884 w 1035535"/>
              <a:gd name="connsiteY0" fmla="*/ 0 h 794114"/>
              <a:gd name="connsiteX1" fmla="*/ 776651 w 1035535"/>
              <a:gd name="connsiteY1" fmla="*/ 468495 h 794114"/>
              <a:gd name="connsiteX2" fmla="*/ 1035535 w 1035535"/>
              <a:gd name="connsiteY2" fmla="*/ 468495 h 794114"/>
              <a:gd name="connsiteX3" fmla="*/ 517768 w 1035535"/>
              <a:gd name="connsiteY3" fmla="*/ 794114 h 794114"/>
              <a:gd name="connsiteX4" fmla="*/ 0 w 1035535"/>
              <a:gd name="connsiteY4" fmla="*/ 468495 h 794114"/>
              <a:gd name="connsiteX5" fmla="*/ 258884 w 1035535"/>
              <a:gd name="connsiteY5" fmla="*/ 468495 h 794114"/>
              <a:gd name="connsiteX6" fmla="*/ 350324 w 1035535"/>
              <a:gd name="connsiteY6" fmla="*/ 91440 h 794114"/>
              <a:gd name="connsiteX0" fmla="*/ 1016121 w 1035535"/>
              <a:gd name="connsiteY0" fmla="*/ 0 h 794114"/>
              <a:gd name="connsiteX1" fmla="*/ 776651 w 1035535"/>
              <a:gd name="connsiteY1" fmla="*/ 468495 h 794114"/>
              <a:gd name="connsiteX2" fmla="*/ 1035535 w 1035535"/>
              <a:gd name="connsiteY2" fmla="*/ 468495 h 794114"/>
              <a:gd name="connsiteX3" fmla="*/ 517768 w 1035535"/>
              <a:gd name="connsiteY3" fmla="*/ 794114 h 794114"/>
              <a:gd name="connsiteX4" fmla="*/ 0 w 1035535"/>
              <a:gd name="connsiteY4" fmla="*/ 468495 h 794114"/>
              <a:gd name="connsiteX5" fmla="*/ 258884 w 1035535"/>
              <a:gd name="connsiteY5" fmla="*/ 468495 h 794114"/>
              <a:gd name="connsiteX6" fmla="*/ 350324 w 1035535"/>
              <a:gd name="connsiteY6" fmla="*/ 91440 h 794114"/>
              <a:gd name="connsiteX0" fmla="*/ 1018222 w 1037636"/>
              <a:gd name="connsiteY0" fmla="*/ 0 h 794114"/>
              <a:gd name="connsiteX1" fmla="*/ 778752 w 1037636"/>
              <a:gd name="connsiteY1" fmla="*/ 468495 h 794114"/>
              <a:gd name="connsiteX2" fmla="*/ 1037636 w 1037636"/>
              <a:gd name="connsiteY2" fmla="*/ 468495 h 794114"/>
              <a:gd name="connsiteX3" fmla="*/ 519869 w 1037636"/>
              <a:gd name="connsiteY3" fmla="*/ 794114 h 794114"/>
              <a:gd name="connsiteX4" fmla="*/ 2101 w 1037636"/>
              <a:gd name="connsiteY4" fmla="*/ 468495 h 794114"/>
              <a:gd name="connsiteX5" fmla="*/ 260985 w 1037636"/>
              <a:gd name="connsiteY5" fmla="*/ 468495 h 794114"/>
              <a:gd name="connsiteX6" fmla="*/ 0 w 1037636"/>
              <a:gd name="connsiteY6" fmla="*/ 86678 h 794114"/>
              <a:gd name="connsiteX0" fmla="*/ 1027747 w 1047161"/>
              <a:gd name="connsiteY0" fmla="*/ 0 h 794114"/>
              <a:gd name="connsiteX1" fmla="*/ 788277 w 1047161"/>
              <a:gd name="connsiteY1" fmla="*/ 468495 h 794114"/>
              <a:gd name="connsiteX2" fmla="*/ 1047161 w 1047161"/>
              <a:gd name="connsiteY2" fmla="*/ 468495 h 794114"/>
              <a:gd name="connsiteX3" fmla="*/ 529394 w 1047161"/>
              <a:gd name="connsiteY3" fmla="*/ 794114 h 794114"/>
              <a:gd name="connsiteX4" fmla="*/ 11626 w 1047161"/>
              <a:gd name="connsiteY4" fmla="*/ 468495 h 794114"/>
              <a:gd name="connsiteX5" fmla="*/ 270510 w 1047161"/>
              <a:gd name="connsiteY5" fmla="*/ 468495 h 794114"/>
              <a:gd name="connsiteX6" fmla="*/ 0 w 1047161"/>
              <a:gd name="connsiteY6" fmla="*/ 10478 h 794114"/>
              <a:gd name="connsiteX0" fmla="*/ 1016121 w 1035535"/>
              <a:gd name="connsiteY0" fmla="*/ 13335 h 807449"/>
              <a:gd name="connsiteX1" fmla="*/ 776651 w 1035535"/>
              <a:gd name="connsiteY1" fmla="*/ 481830 h 807449"/>
              <a:gd name="connsiteX2" fmla="*/ 1035535 w 1035535"/>
              <a:gd name="connsiteY2" fmla="*/ 481830 h 807449"/>
              <a:gd name="connsiteX3" fmla="*/ 517768 w 1035535"/>
              <a:gd name="connsiteY3" fmla="*/ 807449 h 807449"/>
              <a:gd name="connsiteX4" fmla="*/ 0 w 1035535"/>
              <a:gd name="connsiteY4" fmla="*/ 481830 h 807449"/>
              <a:gd name="connsiteX5" fmla="*/ 258884 w 1035535"/>
              <a:gd name="connsiteY5" fmla="*/ 481830 h 807449"/>
              <a:gd name="connsiteX6" fmla="*/ 12187 w 1035535"/>
              <a:gd name="connsiteY6" fmla="*/ 0 h 807449"/>
              <a:gd name="connsiteX0" fmla="*/ 1016121 w 1035535"/>
              <a:gd name="connsiteY0" fmla="*/ 13335 h 807449"/>
              <a:gd name="connsiteX1" fmla="*/ 776651 w 1035535"/>
              <a:gd name="connsiteY1" fmla="*/ 481830 h 807449"/>
              <a:gd name="connsiteX2" fmla="*/ 1035535 w 1035535"/>
              <a:gd name="connsiteY2" fmla="*/ 481830 h 807449"/>
              <a:gd name="connsiteX3" fmla="*/ 517768 w 1035535"/>
              <a:gd name="connsiteY3" fmla="*/ 807449 h 807449"/>
              <a:gd name="connsiteX4" fmla="*/ 0 w 1035535"/>
              <a:gd name="connsiteY4" fmla="*/ 481830 h 807449"/>
              <a:gd name="connsiteX5" fmla="*/ 392234 w 1035535"/>
              <a:gd name="connsiteY5" fmla="*/ 486592 h 807449"/>
              <a:gd name="connsiteX6" fmla="*/ 12187 w 1035535"/>
              <a:gd name="connsiteY6" fmla="*/ 0 h 807449"/>
              <a:gd name="connsiteX0" fmla="*/ 1016121 w 1035535"/>
              <a:gd name="connsiteY0" fmla="*/ 13335 h 807449"/>
              <a:gd name="connsiteX1" fmla="*/ 619488 w 1035535"/>
              <a:gd name="connsiteY1" fmla="*/ 481830 h 807449"/>
              <a:gd name="connsiteX2" fmla="*/ 1035535 w 1035535"/>
              <a:gd name="connsiteY2" fmla="*/ 481830 h 807449"/>
              <a:gd name="connsiteX3" fmla="*/ 517768 w 1035535"/>
              <a:gd name="connsiteY3" fmla="*/ 807449 h 807449"/>
              <a:gd name="connsiteX4" fmla="*/ 0 w 1035535"/>
              <a:gd name="connsiteY4" fmla="*/ 481830 h 807449"/>
              <a:gd name="connsiteX5" fmla="*/ 392234 w 1035535"/>
              <a:gd name="connsiteY5" fmla="*/ 486592 h 807449"/>
              <a:gd name="connsiteX6" fmla="*/ 12187 w 1035535"/>
              <a:gd name="connsiteY6" fmla="*/ 0 h 807449"/>
              <a:gd name="connsiteX0" fmla="*/ 1016121 w 1035535"/>
              <a:gd name="connsiteY0" fmla="*/ 13335 h 807449"/>
              <a:gd name="connsiteX1" fmla="*/ 619488 w 1035535"/>
              <a:gd name="connsiteY1" fmla="*/ 481830 h 807449"/>
              <a:gd name="connsiteX2" fmla="*/ 1035535 w 1035535"/>
              <a:gd name="connsiteY2" fmla="*/ 481830 h 807449"/>
              <a:gd name="connsiteX3" fmla="*/ 517768 w 1035535"/>
              <a:gd name="connsiteY3" fmla="*/ 807449 h 807449"/>
              <a:gd name="connsiteX4" fmla="*/ 0 w 1035535"/>
              <a:gd name="connsiteY4" fmla="*/ 481830 h 807449"/>
              <a:gd name="connsiteX5" fmla="*/ 392234 w 1035535"/>
              <a:gd name="connsiteY5" fmla="*/ 486592 h 807449"/>
              <a:gd name="connsiteX6" fmla="*/ 12187 w 1035535"/>
              <a:gd name="connsiteY6" fmla="*/ 0 h 807449"/>
              <a:gd name="connsiteX0" fmla="*/ 1016121 w 1035535"/>
              <a:gd name="connsiteY0" fmla="*/ 13335 h 807449"/>
              <a:gd name="connsiteX1" fmla="*/ 619488 w 1035535"/>
              <a:gd name="connsiteY1" fmla="*/ 481830 h 807449"/>
              <a:gd name="connsiteX2" fmla="*/ 1035535 w 1035535"/>
              <a:gd name="connsiteY2" fmla="*/ 481830 h 807449"/>
              <a:gd name="connsiteX3" fmla="*/ 517768 w 1035535"/>
              <a:gd name="connsiteY3" fmla="*/ 807449 h 807449"/>
              <a:gd name="connsiteX4" fmla="*/ 0 w 1035535"/>
              <a:gd name="connsiteY4" fmla="*/ 481830 h 807449"/>
              <a:gd name="connsiteX5" fmla="*/ 392234 w 1035535"/>
              <a:gd name="connsiteY5" fmla="*/ 486592 h 807449"/>
              <a:gd name="connsiteX6" fmla="*/ 12187 w 1035535"/>
              <a:gd name="connsiteY6" fmla="*/ 0 h 807449"/>
              <a:gd name="connsiteX0" fmla="*/ 1044696 w 1044696"/>
              <a:gd name="connsiteY0" fmla="*/ 0 h 832214"/>
              <a:gd name="connsiteX1" fmla="*/ 619488 w 1044696"/>
              <a:gd name="connsiteY1" fmla="*/ 506595 h 832214"/>
              <a:gd name="connsiteX2" fmla="*/ 1035535 w 1044696"/>
              <a:gd name="connsiteY2" fmla="*/ 506595 h 832214"/>
              <a:gd name="connsiteX3" fmla="*/ 517768 w 1044696"/>
              <a:gd name="connsiteY3" fmla="*/ 832214 h 832214"/>
              <a:gd name="connsiteX4" fmla="*/ 0 w 1044696"/>
              <a:gd name="connsiteY4" fmla="*/ 506595 h 832214"/>
              <a:gd name="connsiteX5" fmla="*/ 392234 w 1044696"/>
              <a:gd name="connsiteY5" fmla="*/ 511357 h 832214"/>
              <a:gd name="connsiteX6" fmla="*/ 12187 w 1044696"/>
              <a:gd name="connsiteY6" fmla="*/ 24765 h 832214"/>
              <a:gd name="connsiteX0" fmla="*/ 1032509 w 1032509"/>
              <a:gd name="connsiteY0" fmla="*/ 0 h 832214"/>
              <a:gd name="connsiteX1" fmla="*/ 607301 w 1032509"/>
              <a:gd name="connsiteY1" fmla="*/ 506595 h 832214"/>
              <a:gd name="connsiteX2" fmla="*/ 1023348 w 1032509"/>
              <a:gd name="connsiteY2" fmla="*/ 506595 h 832214"/>
              <a:gd name="connsiteX3" fmla="*/ 505581 w 1032509"/>
              <a:gd name="connsiteY3" fmla="*/ 832214 h 832214"/>
              <a:gd name="connsiteX4" fmla="*/ 237844 w 1032509"/>
              <a:gd name="connsiteY4" fmla="*/ 508976 h 832214"/>
              <a:gd name="connsiteX5" fmla="*/ 380047 w 1032509"/>
              <a:gd name="connsiteY5" fmla="*/ 511357 h 832214"/>
              <a:gd name="connsiteX6" fmla="*/ 0 w 1032509"/>
              <a:gd name="connsiteY6" fmla="*/ 24765 h 832214"/>
              <a:gd name="connsiteX0" fmla="*/ 1032509 w 1032509"/>
              <a:gd name="connsiteY0" fmla="*/ 0 h 832214"/>
              <a:gd name="connsiteX1" fmla="*/ 607301 w 1032509"/>
              <a:gd name="connsiteY1" fmla="*/ 506595 h 832214"/>
              <a:gd name="connsiteX2" fmla="*/ 804276 w 1032509"/>
              <a:gd name="connsiteY2" fmla="*/ 513741 h 832214"/>
              <a:gd name="connsiteX3" fmla="*/ 505581 w 1032509"/>
              <a:gd name="connsiteY3" fmla="*/ 832214 h 832214"/>
              <a:gd name="connsiteX4" fmla="*/ 237844 w 1032509"/>
              <a:gd name="connsiteY4" fmla="*/ 508976 h 832214"/>
              <a:gd name="connsiteX5" fmla="*/ 380047 w 1032509"/>
              <a:gd name="connsiteY5" fmla="*/ 511357 h 832214"/>
              <a:gd name="connsiteX6" fmla="*/ 0 w 1032509"/>
              <a:gd name="connsiteY6" fmla="*/ 24765 h 832214"/>
              <a:gd name="connsiteX0" fmla="*/ 1032509 w 1032509"/>
              <a:gd name="connsiteY0" fmla="*/ 0 h 722679"/>
              <a:gd name="connsiteX1" fmla="*/ 607301 w 1032509"/>
              <a:gd name="connsiteY1" fmla="*/ 506595 h 722679"/>
              <a:gd name="connsiteX2" fmla="*/ 804276 w 1032509"/>
              <a:gd name="connsiteY2" fmla="*/ 513741 h 722679"/>
              <a:gd name="connsiteX3" fmla="*/ 507965 w 1032509"/>
              <a:gd name="connsiteY3" fmla="*/ 722679 h 722679"/>
              <a:gd name="connsiteX4" fmla="*/ 237844 w 1032509"/>
              <a:gd name="connsiteY4" fmla="*/ 508976 h 722679"/>
              <a:gd name="connsiteX5" fmla="*/ 380047 w 1032509"/>
              <a:gd name="connsiteY5" fmla="*/ 511357 h 722679"/>
              <a:gd name="connsiteX6" fmla="*/ 0 w 1032509"/>
              <a:gd name="connsiteY6" fmla="*/ 24765 h 722679"/>
              <a:gd name="connsiteX0" fmla="*/ 1032509 w 1032509"/>
              <a:gd name="connsiteY0" fmla="*/ 0 h 722679"/>
              <a:gd name="connsiteX1" fmla="*/ 607301 w 1032509"/>
              <a:gd name="connsiteY1" fmla="*/ 506595 h 722679"/>
              <a:gd name="connsiteX2" fmla="*/ 804276 w 1032509"/>
              <a:gd name="connsiteY2" fmla="*/ 513741 h 722679"/>
              <a:gd name="connsiteX3" fmla="*/ 498440 w 1032509"/>
              <a:gd name="connsiteY3" fmla="*/ 722679 h 722679"/>
              <a:gd name="connsiteX4" fmla="*/ 237844 w 1032509"/>
              <a:gd name="connsiteY4" fmla="*/ 508976 h 722679"/>
              <a:gd name="connsiteX5" fmla="*/ 380047 w 1032509"/>
              <a:gd name="connsiteY5" fmla="*/ 511357 h 722679"/>
              <a:gd name="connsiteX6" fmla="*/ 0 w 1032509"/>
              <a:gd name="connsiteY6" fmla="*/ 24765 h 722679"/>
              <a:gd name="connsiteX0" fmla="*/ 1032509 w 1032509"/>
              <a:gd name="connsiteY0" fmla="*/ 0 h 722679"/>
              <a:gd name="connsiteX1" fmla="*/ 607301 w 1032509"/>
              <a:gd name="connsiteY1" fmla="*/ 506595 h 722679"/>
              <a:gd name="connsiteX2" fmla="*/ 792369 w 1032509"/>
              <a:gd name="connsiteY2" fmla="*/ 515732 h 722679"/>
              <a:gd name="connsiteX3" fmla="*/ 498440 w 1032509"/>
              <a:gd name="connsiteY3" fmla="*/ 722679 h 722679"/>
              <a:gd name="connsiteX4" fmla="*/ 237844 w 1032509"/>
              <a:gd name="connsiteY4" fmla="*/ 508976 h 722679"/>
              <a:gd name="connsiteX5" fmla="*/ 380047 w 1032509"/>
              <a:gd name="connsiteY5" fmla="*/ 511357 h 722679"/>
              <a:gd name="connsiteX6" fmla="*/ 0 w 1032509"/>
              <a:gd name="connsiteY6" fmla="*/ 24765 h 722679"/>
              <a:gd name="connsiteX0" fmla="*/ 1032509 w 1032509"/>
              <a:gd name="connsiteY0" fmla="*/ 0 h 720688"/>
              <a:gd name="connsiteX1" fmla="*/ 607301 w 1032509"/>
              <a:gd name="connsiteY1" fmla="*/ 506595 h 720688"/>
              <a:gd name="connsiteX2" fmla="*/ 792369 w 1032509"/>
              <a:gd name="connsiteY2" fmla="*/ 515732 h 720688"/>
              <a:gd name="connsiteX3" fmla="*/ 503202 w 1032509"/>
              <a:gd name="connsiteY3" fmla="*/ 720688 h 720688"/>
              <a:gd name="connsiteX4" fmla="*/ 237844 w 1032509"/>
              <a:gd name="connsiteY4" fmla="*/ 508976 h 720688"/>
              <a:gd name="connsiteX5" fmla="*/ 380047 w 1032509"/>
              <a:gd name="connsiteY5" fmla="*/ 511357 h 720688"/>
              <a:gd name="connsiteX6" fmla="*/ 0 w 1032509"/>
              <a:gd name="connsiteY6" fmla="*/ 24765 h 720688"/>
              <a:gd name="connsiteX0" fmla="*/ 1044414 w 1044414"/>
              <a:gd name="connsiteY0" fmla="*/ 0 h 720688"/>
              <a:gd name="connsiteX1" fmla="*/ 619206 w 1044414"/>
              <a:gd name="connsiteY1" fmla="*/ 506595 h 720688"/>
              <a:gd name="connsiteX2" fmla="*/ 804274 w 1044414"/>
              <a:gd name="connsiteY2" fmla="*/ 515732 h 720688"/>
              <a:gd name="connsiteX3" fmla="*/ 515107 w 1044414"/>
              <a:gd name="connsiteY3" fmla="*/ 720688 h 720688"/>
              <a:gd name="connsiteX4" fmla="*/ 249749 w 1044414"/>
              <a:gd name="connsiteY4" fmla="*/ 508976 h 720688"/>
              <a:gd name="connsiteX5" fmla="*/ 391952 w 1044414"/>
              <a:gd name="connsiteY5" fmla="*/ 511357 h 720688"/>
              <a:gd name="connsiteX6" fmla="*/ 0 w 1044414"/>
              <a:gd name="connsiteY6" fmla="*/ 4852 h 720688"/>
              <a:gd name="connsiteX0" fmla="*/ 1082514 w 1082514"/>
              <a:gd name="connsiteY0" fmla="*/ 0 h 722679"/>
              <a:gd name="connsiteX1" fmla="*/ 619206 w 1082514"/>
              <a:gd name="connsiteY1" fmla="*/ 508586 h 722679"/>
              <a:gd name="connsiteX2" fmla="*/ 804274 w 1082514"/>
              <a:gd name="connsiteY2" fmla="*/ 517723 h 722679"/>
              <a:gd name="connsiteX3" fmla="*/ 515107 w 1082514"/>
              <a:gd name="connsiteY3" fmla="*/ 722679 h 722679"/>
              <a:gd name="connsiteX4" fmla="*/ 249749 w 1082514"/>
              <a:gd name="connsiteY4" fmla="*/ 510967 h 722679"/>
              <a:gd name="connsiteX5" fmla="*/ 391952 w 1082514"/>
              <a:gd name="connsiteY5" fmla="*/ 513348 h 722679"/>
              <a:gd name="connsiteX6" fmla="*/ 0 w 1082514"/>
              <a:gd name="connsiteY6" fmla="*/ 6843 h 722679"/>
              <a:gd name="connsiteX0" fmla="*/ 1082514 w 1082514"/>
              <a:gd name="connsiteY0" fmla="*/ 0 h 724672"/>
              <a:gd name="connsiteX1" fmla="*/ 619206 w 1082514"/>
              <a:gd name="connsiteY1" fmla="*/ 508586 h 724672"/>
              <a:gd name="connsiteX2" fmla="*/ 804274 w 1082514"/>
              <a:gd name="connsiteY2" fmla="*/ 517723 h 724672"/>
              <a:gd name="connsiteX3" fmla="*/ 534160 w 1082514"/>
              <a:gd name="connsiteY3" fmla="*/ 724672 h 724672"/>
              <a:gd name="connsiteX4" fmla="*/ 249749 w 1082514"/>
              <a:gd name="connsiteY4" fmla="*/ 510967 h 724672"/>
              <a:gd name="connsiteX5" fmla="*/ 391952 w 1082514"/>
              <a:gd name="connsiteY5" fmla="*/ 513348 h 724672"/>
              <a:gd name="connsiteX6" fmla="*/ 0 w 1082514"/>
              <a:gd name="connsiteY6" fmla="*/ 6843 h 724672"/>
              <a:gd name="connsiteX0" fmla="*/ 1082514 w 1082514"/>
              <a:gd name="connsiteY0" fmla="*/ 0 h 724672"/>
              <a:gd name="connsiteX1" fmla="*/ 619206 w 1082514"/>
              <a:gd name="connsiteY1" fmla="*/ 508586 h 724672"/>
              <a:gd name="connsiteX2" fmla="*/ 804274 w 1082514"/>
              <a:gd name="connsiteY2" fmla="*/ 517723 h 724672"/>
              <a:gd name="connsiteX3" fmla="*/ 534160 w 1082514"/>
              <a:gd name="connsiteY3" fmla="*/ 724672 h 724672"/>
              <a:gd name="connsiteX4" fmla="*/ 249749 w 1082514"/>
              <a:gd name="connsiteY4" fmla="*/ 510967 h 724672"/>
              <a:gd name="connsiteX5" fmla="*/ 380046 w 1082514"/>
              <a:gd name="connsiteY5" fmla="*/ 533263 h 724672"/>
              <a:gd name="connsiteX6" fmla="*/ 0 w 1082514"/>
              <a:gd name="connsiteY6" fmla="*/ 6843 h 724672"/>
              <a:gd name="connsiteX0" fmla="*/ 1082514 w 1082514"/>
              <a:gd name="connsiteY0" fmla="*/ 0 h 724672"/>
              <a:gd name="connsiteX1" fmla="*/ 619206 w 1082514"/>
              <a:gd name="connsiteY1" fmla="*/ 508586 h 724672"/>
              <a:gd name="connsiteX2" fmla="*/ 804274 w 1082514"/>
              <a:gd name="connsiteY2" fmla="*/ 517723 h 724672"/>
              <a:gd name="connsiteX3" fmla="*/ 534160 w 1082514"/>
              <a:gd name="connsiteY3" fmla="*/ 724672 h 724672"/>
              <a:gd name="connsiteX4" fmla="*/ 249749 w 1082514"/>
              <a:gd name="connsiteY4" fmla="*/ 510967 h 724672"/>
              <a:gd name="connsiteX5" fmla="*/ 380046 w 1082514"/>
              <a:gd name="connsiteY5" fmla="*/ 533263 h 724672"/>
              <a:gd name="connsiteX6" fmla="*/ 0 w 1082514"/>
              <a:gd name="connsiteY6" fmla="*/ 6843 h 724672"/>
              <a:gd name="connsiteX0" fmla="*/ 1082514 w 1082514"/>
              <a:gd name="connsiteY0" fmla="*/ 0 h 724672"/>
              <a:gd name="connsiteX1" fmla="*/ 619206 w 1082514"/>
              <a:gd name="connsiteY1" fmla="*/ 508586 h 724672"/>
              <a:gd name="connsiteX2" fmla="*/ 804274 w 1082514"/>
              <a:gd name="connsiteY2" fmla="*/ 517723 h 724672"/>
              <a:gd name="connsiteX3" fmla="*/ 534160 w 1082514"/>
              <a:gd name="connsiteY3" fmla="*/ 724672 h 724672"/>
              <a:gd name="connsiteX4" fmla="*/ 249749 w 1082514"/>
              <a:gd name="connsiteY4" fmla="*/ 510967 h 724672"/>
              <a:gd name="connsiteX5" fmla="*/ 380046 w 1082514"/>
              <a:gd name="connsiteY5" fmla="*/ 533263 h 724672"/>
              <a:gd name="connsiteX6" fmla="*/ 0 w 1082514"/>
              <a:gd name="connsiteY6" fmla="*/ 6843 h 724672"/>
              <a:gd name="connsiteX0" fmla="*/ 1082514 w 1082514"/>
              <a:gd name="connsiteY0" fmla="*/ 0 h 724672"/>
              <a:gd name="connsiteX1" fmla="*/ 619206 w 1082514"/>
              <a:gd name="connsiteY1" fmla="*/ 508586 h 724672"/>
              <a:gd name="connsiteX2" fmla="*/ 804274 w 1082514"/>
              <a:gd name="connsiteY2" fmla="*/ 517723 h 724672"/>
              <a:gd name="connsiteX3" fmla="*/ 534160 w 1082514"/>
              <a:gd name="connsiteY3" fmla="*/ 724672 h 724672"/>
              <a:gd name="connsiteX4" fmla="*/ 233080 w 1082514"/>
              <a:gd name="connsiteY4" fmla="*/ 526899 h 724672"/>
              <a:gd name="connsiteX5" fmla="*/ 380046 w 1082514"/>
              <a:gd name="connsiteY5" fmla="*/ 533263 h 724672"/>
              <a:gd name="connsiteX6" fmla="*/ 0 w 1082514"/>
              <a:gd name="connsiteY6" fmla="*/ 6843 h 724672"/>
              <a:gd name="connsiteX0" fmla="*/ 1082514 w 1082514"/>
              <a:gd name="connsiteY0" fmla="*/ 0 h 724672"/>
              <a:gd name="connsiteX1" fmla="*/ 619206 w 1082514"/>
              <a:gd name="connsiteY1" fmla="*/ 508586 h 724672"/>
              <a:gd name="connsiteX2" fmla="*/ 804274 w 1082514"/>
              <a:gd name="connsiteY2" fmla="*/ 517723 h 724672"/>
              <a:gd name="connsiteX3" fmla="*/ 534160 w 1082514"/>
              <a:gd name="connsiteY3" fmla="*/ 724672 h 724672"/>
              <a:gd name="connsiteX4" fmla="*/ 237842 w 1082514"/>
              <a:gd name="connsiteY4" fmla="*/ 532873 h 724672"/>
              <a:gd name="connsiteX5" fmla="*/ 380046 w 1082514"/>
              <a:gd name="connsiteY5" fmla="*/ 533263 h 724672"/>
              <a:gd name="connsiteX6" fmla="*/ 0 w 1082514"/>
              <a:gd name="connsiteY6" fmla="*/ 6843 h 724672"/>
              <a:gd name="connsiteX0" fmla="*/ 1082514 w 1082514"/>
              <a:gd name="connsiteY0" fmla="*/ 0 h 724672"/>
              <a:gd name="connsiteX1" fmla="*/ 690644 w 1082514"/>
              <a:gd name="connsiteY1" fmla="*/ 532484 h 724672"/>
              <a:gd name="connsiteX2" fmla="*/ 804274 w 1082514"/>
              <a:gd name="connsiteY2" fmla="*/ 517723 h 724672"/>
              <a:gd name="connsiteX3" fmla="*/ 534160 w 1082514"/>
              <a:gd name="connsiteY3" fmla="*/ 724672 h 724672"/>
              <a:gd name="connsiteX4" fmla="*/ 237842 w 1082514"/>
              <a:gd name="connsiteY4" fmla="*/ 532873 h 724672"/>
              <a:gd name="connsiteX5" fmla="*/ 380046 w 1082514"/>
              <a:gd name="connsiteY5" fmla="*/ 533263 h 724672"/>
              <a:gd name="connsiteX6" fmla="*/ 0 w 1082514"/>
              <a:gd name="connsiteY6" fmla="*/ 6843 h 724672"/>
              <a:gd name="connsiteX0" fmla="*/ 1082514 w 1082514"/>
              <a:gd name="connsiteY0" fmla="*/ 0 h 724672"/>
              <a:gd name="connsiteX1" fmla="*/ 690644 w 1082514"/>
              <a:gd name="connsiteY1" fmla="*/ 532484 h 724672"/>
              <a:gd name="connsiteX2" fmla="*/ 804274 w 1082514"/>
              <a:gd name="connsiteY2" fmla="*/ 517723 h 724672"/>
              <a:gd name="connsiteX3" fmla="*/ 534160 w 1082514"/>
              <a:gd name="connsiteY3" fmla="*/ 724672 h 724672"/>
              <a:gd name="connsiteX4" fmla="*/ 237842 w 1082514"/>
              <a:gd name="connsiteY4" fmla="*/ 532873 h 724672"/>
              <a:gd name="connsiteX5" fmla="*/ 380046 w 1082514"/>
              <a:gd name="connsiteY5" fmla="*/ 533263 h 724672"/>
              <a:gd name="connsiteX6" fmla="*/ 0 w 1082514"/>
              <a:gd name="connsiteY6" fmla="*/ 6843 h 724672"/>
              <a:gd name="connsiteX0" fmla="*/ 1082514 w 1082514"/>
              <a:gd name="connsiteY0" fmla="*/ 0 h 724672"/>
              <a:gd name="connsiteX1" fmla="*/ 690644 w 1082514"/>
              <a:gd name="connsiteY1" fmla="*/ 532484 h 724672"/>
              <a:gd name="connsiteX2" fmla="*/ 830468 w 1082514"/>
              <a:gd name="connsiteY2" fmla="*/ 531664 h 724672"/>
              <a:gd name="connsiteX3" fmla="*/ 534160 w 1082514"/>
              <a:gd name="connsiteY3" fmla="*/ 724672 h 724672"/>
              <a:gd name="connsiteX4" fmla="*/ 237842 w 1082514"/>
              <a:gd name="connsiteY4" fmla="*/ 532873 h 724672"/>
              <a:gd name="connsiteX5" fmla="*/ 380046 w 1082514"/>
              <a:gd name="connsiteY5" fmla="*/ 533263 h 724672"/>
              <a:gd name="connsiteX6" fmla="*/ 0 w 1082514"/>
              <a:gd name="connsiteY6" fmla="*/ 6843 h 724672"/>
              <a:gd name="connsiteX0" fmla="*/ 1082514 w 1082514"/>
              <a:gd name="connsiteY0" fmla="*/ 0 h 724672"/>
              <a:gd name="connsiteX1" fmla="*/ 690644 w 1082514"/>
              <a:gd name="connsiteY1" fmla="*/ 532484 h 724672"/>
              <a:gd name="connsiteX2" fmla="*/ 830468 w 1082514"/>
              <a:gd name="connsiteY2" fmla="*/ 531664 h 724672"/>
              <a:gd name="connsiteX3" fmla="*/ 534160 w 1082514"/>
              <a:gd name="connsiteY3" fmla="*/ 724672 h 724672"/>
              <a:gd name="connsiteX4" fmla="*/ 237842 w 1082514"/>
              <a:gd name="connsiteY4" fmla="*/ 532873 h 724672"/>
              <a:gd name="connsiteX5" fmla="*/ 434815 w 1082514"/>
              <a:gd name="connsiteY5" fmla="*/ 533263 h 724672"/>
              <a:gd name="connsiteX6" fmla="*/ 0 w 1082514"/>
              <a:gd name="connsiteY6" fmla="*/ 6843 h 724672"/>
              <a:gd name="connsiteX0" fmla="*/ 1082514 w 1082514"/>
              <a:gd name="connsiteY0" fmla="*/ 0 h 724672"/>
              <a:gd name="connsiteX1" fmla="*/ 690644 w 1082514"/>
              <a:gd name="connsiteY1" fmla="*/ 532484 h 724672"/>
              <a:gd name="connsiteX2" fmla="*/ 830468 w 1082514"/>
              <a:gd name="connsiteY2" fmla="*/ 531664 h 724672"/>
              <a:gd name="connsiteX3" fmla="*/ 534160 w 1082514"/>
              <a:gd name="connsiteY3" fmla="*/ 724672 h 724672"/>
              <a:gd name="connsiteX4" fmla="*/ 297373 w 1082514"/>
              <a:gd name="connsiteY4" fmla="*/ 532873 h 724672"/>
              <a:gd name="connsiteX5" fmla="*/ 434815 w 1082514"/>
              <a:gd name="connsiteY5" fmla="*/ 533263 h 724672"/>
              <a:gd name="connsiteX6" fmla="*/ 0 w 1082514"/>
              <a:gd name="connsiteY6" fmla="*/ 6843 h 724672"/>
              <a:gd name="connsiteX0" fmla="*/ 1082514 w 1082514"/>
              <a:gd name="connsiteY0" fmla="*/ 0 h 724672"/>
              <a:gd name="connsiteX1" fmla="*/ 690644 w 1082514"/>
              <a:gd name="connsiteY1" fmla="*/ 532484 h 724672"/>
              <a:gd name="connsiteX2" fmla="*/ 768555 w 1082514"/>
              <a:gd name="connsiteY2" fmla="*/ 531664 h 724672"/>
              <a:gd name="connsiteX3" fmla="*/ 534160 w 1082514"/>
              <a:gd name="connsiteY3" fmla="*/ 724672 h 724672"/>
              <a:gd name="connsiteX4" fmla="*/ 297373 w 1082514"/>
              <a:gd name="connsiteY4" fmla="*/ 532873 h 724672"/>
              <a:gd name="connsiteX5" fmla="*/ 434815 w 1082514"/>
              <a:gd name="connsiteY5" fmla="*/ 533263 h 724672"/>
              <a:gd name="connsiteX6" fmla="*/ 0 w 1082514"/>
              <a:gd name="connsiteY6" fmla="*/ 6843 h 724672"/>
              <a:gd name="connsiteX0" fmla="*/ 1082514 w 1082514"/>
              <a:gd name="connsiteY0" fmla="*/ 0 h 724672"/>
              <a:gd name="connsiteX1" fmla="*/ 638256 w 1082514"/>
              <a:gd name="connsiteY1" fmla="*/ 534476 h 724672"/>
              <a:gd name="connsiteX2" fmla="*/ 768555 w 1082514"/>
              <a:gd name="connsiteY2" fmla="*/ 531664 h 724672"/>
              <a:gd name="connsiteX3" fmla="*/ 534160 w 1082514"/>
              <a:gd name="connsiteY3" fmla="*/ 724672 h 724672"/>
              <a:gd name="connsiteX4" fmla="*/ 297373 w 1082514"/>
              <a:gd name="connsiteY4" fmla="*/ 532873 h 724672"/>
              <a:gd name="connsiteX5" fmla="*/ 434815 w 1082514"/>
              <a:gd name="connsiteY5" fmla="*/ 533263 h 724672"/>
              <a:gd name="connsiteX6" fmla="*/ 0 w 1082514"/>
              <a:gd name="connsiteY6" fmla="*/ 6843 h 72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2514" h="724672">
                <a:moveTo>
                  <a:pt x="1082514" y="0"/>
                </a:moveTo>
                <a:cubicBezTo>
                  <a:pt x="788378" y="227602"/>
                  <a:pt x="727605" y="349736"/>
                  <a:pt x="638256" y="534476"/>
                </a:cubicBezTo>
                <a:lnTo>
                  <a:pt x="768555" y="531664"/>
                </a:lnTo>
                <a:lnTo>
                  <a:pt x="534160" y="724672"/>
                </a:lnTo>
                <a:lnTo>
                  <a:pt x="297373" y="532873"/>
                </a:lnTo>
                <a:lnTo>
                  <a:pt x="434815" y="533263"/>
                </a:lnTo>
                <a:cubicBezTo>
                  <a:pt x="434815" y="377098"/>
                  <a:pt x="0" y="6843"/>
                  <a:pt x="0" y="6843"/>
                </a:cubicBezTo>
              </a:path>
            </a:pathLst>
          </a:custGeom>
          <a:gradFill flip="none" rotWithShape="1">
            <a:gsLst>
              <a:gs pos="15000">
                <a:srgbClr val="FFF2CC"/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 w="19050">
            <a:gradFill flip="none" rotWithShape="1">
              <a:gsLst>
                <a:gs pos="100000">
                  <a:schemeClr val="bg1">
                    <a:lumMod val="100000"/>
                    <a:alpha val="0"/>
                  </a:schemeClr>
                </a:gs>
                <a:gs pos="31000">
                  <a:srgbClr val="FFD17D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</a:pPr>
            <a:endParaRPr lang="zh-CN" altLang="en-US" sz="1800" dirty="0">
              <a:solidFill>
                <a:prstClr val="white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8" name="燕尾形 77"/>
          <p:cNvSpPr/>
          <p:nvPr/>
        </p:nvSpPr>
        <p:spPr bwMode="auto">
          <a:xfrm>
            <a:off x="7380063" y="34215"/>
            <a:ext cx="2718047" cy="368961"/>
          </a:xfrm>
          <a:prstGeom prst="chevron">
            <a:avLst/>
          </a:prstGeom>
          <a:solidFill>
            <a:srgbClr val="D9D9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физических интерфейсов</a:t>
            </a:r>
          </a:p>
        </p:txBody>
      </p:sp>
      <p:sp>
        <p:nvSpPr>
          <p:cNvPr id="79" name="燕尾形 78"/>
          <p:cNvSpPr/>
          <p:nvPr/>
        </p:nvSpPr>
        <p:spPr bwMode="auto">
          <a:xfrm>
            <a:off x="10002179" y="34216"/>
            <a:ext cx="2025837" cy="34848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субинтерфейсов</a:t>
            </a:r>
          </a:p>
        </p:txBody>
      </p:sp>
    </p:spTree>
    <p:extLst>
      <p:ext uri="{BB962C8B-B14F-4D97-AF65-F5344CB8AC3E}">
        <p14:creationId xmlns:p14="http://schemas.microsoft.com/office/powerpoint/2010/main" val="60548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Пример конфигурирования субинтерфейсов</a:t>
            </a:r>
          </a:p>
        </p:txBody>
      </p:sp>
      <p:sp>
        <p:nvSpPr>
          <p:cNvPr id="91" name="矩形 90"/>
          <p:cNvSpPr/>
          <p:nvPr/>
        </p:nvSpPr>
        <p:spPr bwMode="auto">
          <a:xfrm>
            <a:off x="5951186" y="1586493"/>
            <a:ext cx="5335587" cy="1299657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 rtlCol="0" anchor="ctr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[R1]interface GigabitEthernet0/0/1.10</a:t>
            </a:r>
          </a:p>
          <a:p>
            <a:pPr fontAlgn="ctr">
              <a:lnSpc>
                <a:spcPct val="1200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[R1-GigabitEthernet0/0/1.10]dot1q termination vid 10</a:t>
            </a:r>
          </a:p>
          <a:p>
            <a:pPr fontAlgn="ctr">
              <a:lnSpc>
                <a:spcPct val="1200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[R1-GigabitEthernet0/0/1.10]ip address 192.168.10.254 24</a:t>
            </a:r>
          </a:p>
          <a:p>
            <a:pPr fontAlgn="ctr">
              <a:lnSpc>
                <a:spcPct val="1200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[R1-GigabitEthernet0/0/1.10]arp broadcast enable</a:t>
            </a:r>
          </a:p>
        </p:txBody>
      </p:sp>
      <p:sp>
        <p:nvSpPr>
          <p:cNvPr id="92" name="矩形 91"/>
          <p:cNvSpPr/>
          <p:nvPr/>
        </p:nvSpPr>
        <p:spPr bwMode="auto">
          <a:xfrm>
            <a:off x="6007176" y="5005469"/>
            <a:ext cx="5279597" cy="1299657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 rtlCol="0" anchor="ctr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[R1]interface GigabitEthernet0/0/1.20</a:t>
            </a:r>
          </a:p>
          <a:p>
            <a:pPr fontAlgn="ctr">
              <a:lnSpc>
                <a:spcPct val="1200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[R1-GigabitEthernet0/0/1.20]dot1q termination vid 20</a:t>
            </a:r>
          </a:p>
          <a:p>
            <a:pPr fontAlgn="ctr">
              <a:lnSpc>
                <a:spcPct val="1200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[R1-GigabitEthernet0/0/1.20]ip address 192.168.20.254 24</a:t>
            </a:r>
          </a:p>
          <a:p>
            <a:pPr fontAlgn="ctr">
              <a:lnSpc>
                <a:spcPct val="1200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R1-GigabitEthernet0/0/1.20]arp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broadcast enable</a:t>
            </a:r>
          </a:p>
        </p:txBody>
      </p:sp>
      <p:sp>
        <p:nvSpPr>
          <p:cNvPr id="97" name="文本框 96"/>
          <p:cNvSpPr txBox="1"/>
          <p:nvPr/>
        </p:nvSpPr>
        <p:spPr bwMode="auto">
          <a:xfrm>
            <a:off x="7121328" y="3171433"/>
            <a:ext cx="4718980" cy="1532361"/>
          </a:xfrm>
          <a:prstGeom prst="rect">
            <a:avLst/>
          </a:prstGeom>
          <a:solidFill>
            <a:srgbClr val="FFFF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C0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>
              <a:lnSpc>
                <a:spcPct val="100000"/>
              </a:lnSpc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Идентификаторы VLAN, которые должны быть завершены (терминированы), должны быть сконфигурированы на субинтерфейсе.</a:t>
            </a:r>
          </a:p>
          <a:p>
            <a:pPr fontAlgn="ctr">
              <a:lnSpc>
                <a:spcPct val="100000"/>
              </a:lnSpc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Маршрутизатор выбирает соответствующие субинтерфейсы на основе ID VLAN полученных пакетов</a:t>
            </a:r>
            <a:r>
              <a:rPr lang="ru-RU" sz="1200" b="1" i="1" u="sng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.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(Субинтерфейсы принимают </a:t>
            </a:r>
            <a:r>
              <a:rPr lang="ru-RU" sz="1200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тегированные пакеты.)</a:t>
            </a:r>
            <a:endParaRPr lang="ru-RU" sz="12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>
              <a:lnSpc>
                <a:spcPct val="100000"/>
              </a:lnSpc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Пакеты, отправленные субинтерфейсами, </a:t>
            </a:r>
            <a:r>
              <a:rPr lang="ru-RU" sz="1200" i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передают</a:t>
            </a:r>
            <a:r>
              <a:rPr lang="ru-RU" sz="1200" b="1" i="1" u="sng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сконфигурированные</a:t>
            </a:r>
            <a:r>
              <a:rPr lang="ru-RU" sz="1200" b="1" i="1" u="sng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терминированные VLAN ID.</a:t>
            </a:r>
          </a:p>
        </p:txBody>
      </p:sp>
      <p:sp>
        <p:nvSpPr>
          <p:cNvPr id="73" name="圆角矩形 72"/>
          <p:cNvSpPr/>
          <p:nvPr/>
        </p:nvSpPr>
        <p:spPr>
          <a:xfrm rot="16200000">
            <a:off x="2507232" y="1821364"/>
            <a:ext cx="1208614" cy="1807311"/>
          </a:xfrm>
          <a:prstGeom prst="roundRect">
            <a:avLst>
              <a:gd name="adj" fmla="val 9599"/>
            </a:avLst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2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2010597" y="2547596"/>
            <a:ext cx="888024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</p:txBody>
      </p:sp>
      <p:sp>
        <p:nvSpPr>
          <p:cNvPr id="90" name="圆角矩形 89"/>
          <p:cNvSpPr/>
          <p:nvPr/>
        </p:nvSpPr>
        <p:spPr>
          <a:xfrm rot="16200000">
            <a:off x="2507231" y="4640299"/>
            <a:ext cx="1208614" cy="1807311"/>
          </a:xfrm>
          <a:prstGeom prst="roundRect">
            <a:avLst>
              <a:gd name="adj" fmla="val 7243"/>
            </a:avLst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1" name="圆角矩形 70"/>
          <p:cNvSpPr/>
          <p:nvPr/>
        </p:nvSpPr>
        <p:spPr>
          <a:xfrm rot="16200000">
            <a:off x="2904848" y="4767487"/>
            <a:ext cx="480862" cy="825190"/>
          </a:xfrm>
          <a:prstGeom prst="roundRect">
            <a:avLst>
              <a:gd name="adj" fmla="val 7785"/>
            </a:avLst>
          </a:prstGeom>
          <a:noFill/>
          <a:ln w="9525" cap="flat" cmpd="sng" algn="ctr">
            <a:solidFill>
              <a:srgbClr val="00B0F0"/>
            </a:solidFill>
            <a:prstDash val="soli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2669850" y="5550361"/>
            <a:ext cx="888024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SW1</a:t>
            </a:r>
          </a:p>
        </p:txBody>
      </p:sp>
      <p:sp>
        <p:nvSpPr>
          <p:cNvPr id="72" name="矩形 71"/>
          <p:cNvSpPr/>
          <p:nvPr/>
        </p:nvSpPr>
        <p:spPr>
          <a:xfrm>
            <a:off x="2669850" y="4958848"/>
            <a:ext cx="950858" cy="461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200" dirty="0" smtClean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Транковый 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GE0/0/24</a:t>
            </a:r>
          </a:p>
        </p:txBody>
      </p:sp>
      <p:sp>
        <p:nvSpPr>
          <p:cNvPr id="27" name="圆角矩形 26"/>
          <p:cNvSpPr/>
          <p:nvPr/>
        </p:nvSpPr>
        <p:spPr>
          <a:xfrm>
            <a:off x="2949529" y="3150784"/>
            <a:ext cx="350142" cy="1854685"/>
          </a:xfrm>
          <a:prstGeom prst="roundRect">
            <a:avLst>
              <a:gd name="adj" fmla="val 4019"/>
            </a:avLst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/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8" name="Oval 5"/>
          <p:cNvSpPr/>
          <p:nvPr/>
        </p:nvSpPr>
        <p:spPr>
          <a:xfrm rot="16200000">
            <a:off x="2849355" y="2753387"/>
            <a:ext cx="548336" cy="548336"/>
          </a:xfrm>
          <a:prstGeom prst="ellipse">
            <a:avLst/>
          </a:prstGeom>
          <a:solidFill>
            <a:srgbClr val="00B0F0">
              <a:alpha val="5000"/>
            </a:srgbClr>
          </a:solidFill>
          <a:ln w="2857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140343" y="3171434"/>
            <a:ext cx="159328" cy="1829000"/>
            <a:chOff x="3116876" y="2906800"/>
            <a:chExt cx="159328" cy="1829000"/>
          </a:xfrm>
        </p:grpSpPr>
        <p:cxnSp>
          <p:nvCxnSpPr>
            <p:cNvPr id="29" name="直接连接符 28"/>
            <p:cNvCxnSpPr/>
            <p:nvPr/>
          </p:nvCxnSpPr>
          <p:spPr bwMode="auto">
            <a:xfrm rot="16200000">
              <a:off x="2353002" y="3886444"/>
              <a:ext cx="1698713" cy="0"/>
            </a:xfrm>
            <a:prstGeom prst="line">
              <a:avLst/>
            </a:prstGeom>
            <a:solidFill>
              <a:srgbClr val="FFFFCC"/>
            </a:solidFill>
            <a:ln w="25400" cap="flat" cmpd="sng" algn="ctr">
              <a:solidFill>
                <a:srgbClr val="FFD17D"/>
              </a:solidFill>
              <a:prstDash val="solid"/>
              <a:miter lim="800000"/>
            </a:ln>
            <a:effectLst/>
          </p:spPr>
        </p:cxnSp>
        <p:sp>
          <p:nvSpPr>
            <p:cNvPr id="31" name="Oval 8"/>
            <p:cNvSpPr/>
            <p:nvPr/>
          </p:nvSpPr>
          <p:spPr>
            <a:xfrm rot="16200000">
              <a:off x="3116876" y="2906800"/>
              <a:ext cx="159328" cy="159328"/>
            </a:xfrm>
            <a:prstGeom prst="ellipse">
              <a:avLst/>
            </a:prstGeom>
            <a:solidFill>
              <a:srgbClr val="FFFFCC"/>
            </a:solidFill>
            <a:ln w="25400" cap="flat" cmpd="sng" algn="ctr">
              <a:solidFill>
                <a:srgbClr val="FFD17D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69211" y="3169998"/>
            <a:ext cx="159328" cy="1830437"/>
            <a:chOff x="3348919" y="2905364"/>
            <a:chExt cx="159328" cy="1830437"/>
          </a:xfrm>
        </p:grpSpPr>
        <p:cxnSp>
          <p:nvCxnSpPr>
            <p:cNvPr id="30" name="直接连接符 29"/>
            <p:cNvCxnSpPr/>
            <p:nvPr/>
          </p:nvCxnSpPr>
          <p:spPr bwMode="auto">
            <a:xfrm rot="16200000" flipV="1">
              <a:off x="2553745" y="3868901"/>
              <a:ext cx="1718493" cy="15307"/>
            </a:xfrm>
            <a:prstGeom prst="line">
              <a:avLst/>
            </a:prstGeom>
            <a:solidFill>
              <a:srgbClr val="5B9BD5">
                <a:lumMod val="40000"/>
                <a:lumOff val="60000"/>
              </a:srgbClr>
            </a:solidFill>
            <a:ln w="254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32" name="Oval 9"/>
            <p:cNvSpPr/>
            <p:nvPr/>
          </p:nvSpPr>
          <p:spPr>
            <a:xfrm rot="16200000">
              <a:off x="3348919" y="2905364"/>
              <a:ext cx="159328" cy="159328"/>
            </a:xfrm>
            <a:prstGeom prst="ellipse">
              <a:avLst/>
            </a:prstGeom>
            <a:solidFill>
              <a:srgbClr val="5B9BD5">
                <a:lumMod val="40000"/>
                <a:lumOff val="60000"/>
              </a:srgbClr>
            </a:solidFill>
            <a:ln w="254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</p:grpSp>
      <p:cxnSp>
        <p:nvCxnSpPr>
          <p:cNvPr id="65" name="Straight Connector 49"/>
          <p:cNvCxnSpPr>
            <a:stCxn id="31" idx="4"/>
          </p:cNvCxnSpPr>
          <p:nvPr/>
        </p:nvCxnSpPr>
        <p:spPr>
          <a:xfrm>
            <a:off x="3299671" y="3251098"/>
            <a:ext cx="874482" cy="513329"/>
          </a:xfrm>
          <a:prstGeom prst="line">
            <a:avLst/>
          </a:prstGeom>
          <a:noFill/>
          <a:ln w="25400" cap="flat" cmpd="sng" algn="ctr">
            <a:solidFill>
              <a:srgbClr val="FFD17D"/>
            </a:solidFill>
            <a:prstDash val="sysDot"/>
            <a:miter lim="800000"/>
          </a:ln>
          <a:effectLst/>
        </p:spPr>
      </p:cxnSp>
      <p:cxnSp>
        <p:nvCxnSpPr>
          <p:cNvPr id="66" name="Straight Connector 50"/>
          <p:cNvCxnSpPr/>
          <p:nvPr/>
        </p:nvCxnSpPr>
        <p:spPr>
          <a:xfrm>
            <a:off x="4281701" y="4044622"/>
            <a:ext cx="892860" cy="0"/>
          </a:xfrm>
          <a:prstGeom prst="line">
            <a:avLst/>
          </a:prstGeom>
          <a:noFill/>
          <a:ln w="25400" cap="flat" cmpd="sng" algn="ctr">
            <a:solidFill>
              <a:srgbClr val="00B0F0"/>
            </a:solidFill>
            <a:prstDash val="sysDot"/>
            <a:miter lim="800000"/>
          </a:ln>
          <a:effectLst/>
        </p:spPr>
      </p:cxnSp>
      <p:sp>
        <p:nvSpPr>
          <p:cNvPr id="67" name="Can 56"/>
          <p:cNvSpPr/>
          <p:nvPr/>
        </p:nvSpPr>
        <p:spPr>
          <a:xfrm rot="16200000" flipV="1">
            <a:off x="5095437" y="3398059"/>
            <a:ext cx="606811" cy="1031663"/>
          </a:xfrm>
          <a:prstGeom prst="can">
            <a:avLst>
              <a:gd name="adj" fmla="val 41596"/>
            </a:avLst>
          </a:prstGeom>
          <a:solidFill>
            <a:srgbClr val="F4FBFE"/>
          </a:solidFill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0" name="Rectangle 63"/>
          <p:cNvSpPr/>
          <p:nvPr/>
        </p:nvSpPr>
        <p:spPr>
          <a:xfrm>
            <a:off x="4818493" y="3736845"/>
            <a:ext cx="934872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sp>
        <p:nvSpPr>
          <p:cNvPr id="68" name="Can 59"/>
          <p:cNvSpPr/>
          <p:nvPr/>
        </p:nvSpPr>
        <p:spPr>
          <a:xfrm rot="16200000" flipV="1">
            <a:off x="6143931" y="3327748"/>
            <a:ext cx="206298" cy="954437"/>
          </a:xfrm>
          <a:prstGeom prst="can">
            <a:avLst>
              <a:gd name="adj" fmla="val 55435"/>
            </a:avLst>
          </a:prstGeom>
          <a:solidFill>
            <a:srgbClr val="FFF2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9" name="Rectangle 60"/>
          <p:cNvSpPr/>
          <p:nvPr/>
        </p:nvSpPr>
        <p:spPr>
          <a:xfrm flipH="1">
            <a:off x="5742046" y="3683522"/>
            <a:ext cx="959029" cy="25391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0/0/1.10</a:t>
            </a:r>
          </a:p>
        </p:txBody>
      </p:sp>
      <p:sp>
        <p:nvSpPr>
          <p:cNvPr id="80" name="Can 64"/>
          <p:cNvSpPr/>
          <p:nvPr/>
        </p:nvSpPr>
        <p:spPr>
          <a:xfrm rot="16200000" flipV="1">
            <a:off x="6143931" y="3564924"/>
            <a:ext cx="206298" cy="954437"/>
          </a:xfrm>
          <a:prstGeom prst="can">
            <a:avLst>
              <a:gd name="adj" fmla="val 55435"/>
            </a:avLst>
          </a:prstGeom>
          <a:solidFill>
            <a:srgbClr val="F4FBFE"/>
          </a:solidFill>
          <a:ln w="12700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solidFill>
                <a:schemeClr val="lt1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1" name="Rectangle 65"/>
          <p:cNvSpPr/>
          <p:nvPr/>
        </p:nvSpPr>
        <p:spPr>
          <a:xfrm flipH="1">
            <a:off x="5742046" y="3920698"/>
            <a:ext cx="959029" cy="25391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0/0/1.20</a:t>
            </a:r>
          </a:p>
        </p:txBody>
      </p:sp>
      <p:cxnSp>
        <p:nvCxnSpPr>
          <p:cNvPr id="64" name="Straight Connector 48"/>
          <p:cNvCxnSpPr/>
          <p:nvPr/>
        </p:nvCxnSpPr>
        <p:spPr>
          <a:xfrm flipH="1">
            <a:off x="4174153" y="3764427"/>
            <a:ext cx="708858" cy="0"/>
          </a:xfrm>
          <a:prstGeom prst="line">
            <a:avLst/>
          </a:prstGeom>
          <a:noFill/>
          <a:ln w="28575" cap="flat" cmpd="sng" algn="ctr">
            <a:solidFill>
              <a:srgbClr val="FFD17D"/>
            </a:solidFill>
            <a:prstDash val="sysDot"/>
            <a:miter lim="800000"/>
          </a:ln>
          <a:effectLst/>
        </p:spPr>
      </p:cxnSp>
      <p:cxnSp>
        <p:nvCxnSpPr>
          <p:cNvPr id="86" name="Straight Connector 49"/>
          <p:cNvCxnSpPr>
            <a:stCxn id="32" idx="2"/>
          </p:cNvCxnSpPr>
          <p:nvPr/>
        </p:nvCxnSpPr>
        <p:spPr>
          <a:xfrm>
            <a:off x="3048875" y="3329326"/>
            <a:ext cx="1256797" cy="715296"/>
          </a:xfrm>
          <a:prstGeom prst="line">
            <a:avLst/>
          </a:prstGeom>
          <a:noFill/>
          <a:ln w="28575" cap="flat" cmpd="sng" algn="ctr">
            <a:solidFill>
              <a:srgbClr val="00B0F0"/>
            </a:solidFill>
            <a:prstDash val="sysDot"/>
            <a:miter lim="800000"/>
          </a:ln>
          <a:effectLst/>
        </p:spPr>
      </p:cxnSp>
      <p:cxnSp>
        <p:nvCxnSpPr>
          <p:cNvPr id="88" name="直接箭头连接符 87"/>
          <p:cNvCxnSpPr/>
          <p:nvPr/>
        </p:nvCxnSpPr>
        <p:spPr>
          <a:xfrm flipV="1">
            <a:off x="6701075" y="2886150"/>
            <a:ext cx="0" cy="724335"/>
          </a:xfrm>
          <a:prstGeom prst="straightConnector1">
            <a:avLst/>
          </a:prstGeom>
          <a:ln w="25400">
            <a:solidFill>
              <a:srgbClr val="FFD1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箭头连接符 97"/>
          <p:cNvCxnSpPr/>
          <p:nvPr/>
        </p:nvCxnSpPr>
        <p:spPr>
          <a:xfrm>
            <a:off x="6701075" y="4227452"/>
            <a:ext cx="0" cy="736601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箭头连接符 100"/>
          <p:cNvCxnSpPr/>
          <p:nvPr/>
        </p:nvCxnSpPr>
        <p:spPr>
          <a:xfrm flipV="1">
            <a:off x="9152631" y="2927149"/>
            <a:ext cx="0" cy="244539"/>
          </a:xfrm>
          <a:prstGeom prst="straightConnector1">
            <a:avLst/>
          </a:prstGeom>
          <a:ln w="25400">
            <a:solidFill>
              <a:srgbClr val="FFD1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箭头连接符 101"/>
          <p:cNvCxnSpPr/>
          <p:nvPr/>
        </p:nvCxnSpPr>
        <p:spPr>
          <a:xfrm>
            <a:off x="9152631" y="4710194"/>
            <a:ext cx="0" cy="223047"/>
          </a:xfrm>
          <a:prstGeom prst="straightConnector1">
            <a:avLst/>
          </a:prstGeom>
          <a:ln w="25400">
            <a:solidFill>
              <a:srgbClr val="FFD1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燕尾形 36"/>
          <p:cNvSpPr/>
          <p:nvPr/>
        </p:nvSpPr>
        <p:spPr bwMode="auto">
          <a:xfrm>
            <a:off x="7385539" y="24759"/>
            <a:ext cx="2544442" cy="348480"/>
          </a:xfrm>
          <a:prstGeom prst="chevron">
            <a:avLst/>
          </a:prstGeom>
          <a:solidFill>
            <a:srgbClr val="D9D9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физических интерфейсов</a:t>
            </a:r>
          </a:p>
        </p:txBody>
      </p:sp>
      <p:sp>
        <p:nvSpPr>
          <p:cNvPr id="38" name="燕尾形 37"/>
          <p:cNvSpPr/>
          <p:nvPr/>
        </p:nvSpPr>
        <p:spPr bwMode="auto">
          <a:xfrm>
            <a:off x="9929981" y="34216"/>
            <a:ext cx="2098035" cy="339023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субинтерфейсов</a:t>
            </a:r>
          </a:p>
        </p:txBody>
      </p:sp>
    </p:spTree>
    <p:extLst>
      <p:ext uri="{BB962C8B-B14F-4D97-AF65-F5344CB8AC3E}">
        <p14:creationId xmlns:p14="http://schemas.microsoft.com/office/powerpoint/2010/main" val="17020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4816" y="1233487"/>
            <a:ext cx="11307600" cy="4680000"/>
          </a:xfrm>
        </p:spPr>
        <p:txBody>
          <a:bodyPr wrap="square">
            <a:no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Предпосылки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физических интерфейсов или субинтерфейсов маршрутизаторов для реализации связи между VLAN</a:t>
            </a:r>
          </a:p>
          <a:p>
            <a:pPr marL="457200" indent="-457200"/>
            <a:r>
              <a:rPr lang="ru-RU" b="1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интерфейсов VLANIF для реализации связи между VLAN</a:t>
            </a:r>
          </a:p>
          <a:p>
            <a:pPr marL="457200" indent="-457200"/>
            <a:r>
              <a:rPr lang="ru-RU" dirty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Процесс связи на уровне 3</a:t>
            </a:r>
          </a:p>
          <a:p>
            <a:pPr marL="457200" indent="-457200"/>
            <a:endParaRPr lang="en-US" altLang="zh-CN" dirty="0">
              <a:solidFill>
                <a:schemeClr val="bg1">
                  <a:lumMod val="50000"/>
                </a:schemeClr>
              </a:solidFill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marL="457200" indent="-457200"/>
            <a:endParaRPr lang="en-US" altLang="zh-CN" dirty="0">
              <a:solidFill>
                <a:schemeClr val="bg1">
                  <a:lumMod val="50000"/>
                </a:schemeClr>
              </a:solidFill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endParaRPr lang="zh-CN" altLang="en-US" dirty="0"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61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Коммутатор уровня 3 и интерфейсы VLANIF </a:t>
            </a:r>
          </a:p>
        </p:txBody>
      </p:sp>
      <p:sp>
        <p:nvSpPr>
          <p:cNvPr id="96" name="文本占位符 2"/>
          <p:cNvSpPr txBox="1">
            <a:spLocks/>
          </p:cNvSpPr>
          <p:nvPr/>
        </p:nvSpPr>
        <p:spPr bwMode="auto">
          <a:xfrm>
            <a:off x="6172308" y="1593044"/>
            <a:ext cx="5767143" cy="4202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  <a:noAutofit/>
          </a:bodyPr>
          <a:lstStyle>
            <a:lvl1pPr marL="302279" indent="-302279" algn="just" defTabSz="914034" rtl="0" eaLnBrk="1" fontAlgn="auto" latinLnBrk="0" hangingPunct="1">
              <a:lnSpc>
                <a:spcPct val="140000"/>
              </a:lnSpc>
              <a:spcBef>
                <a:spcPts val="792"/>
              </a:spcBef>
              <a:buClrTx/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Коммутатор уровня 2 предоставляет только функции коммутации уровня 2.</a:t>
            </a:r>
          </a:p>
          <a:p>
            <a:pPr algn="l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Коммутатор уровня 3 предоставляет функции маршрутизации через интерфейсы уровня 3 (например, интерфейсы VLANIF), а также функции коммутатора уровня 2.</a:t>
            </a:r>
          </a:p>
          <a:p>
            <a:pPr algn="l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VLANIF — это логический интерфейс уровня 3, который может удалять и добавлять теги VLAN. Поэтому интерфейсы VLANIF могут использоваться для реализации связи между VLAN.</a:t>
            </a:r>
          </a:p>
          <a:p>
            <a:pPr algn="l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Номер интерфейса VLANIF совпадает с идентификатором соответствующей VLAN. Например, VLANIF 10 создается на основе VLAN 10.</a:t>
            </a:r>
          </a:p>
        </p:txBody>
      </p:sp>
      <p:pic>
        <p:nvPicPr>
          <p:cNvPr id="31" name="图片 30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7660" y="5253446"/>
            <a:ext cx="539063" cy="414000"/>
          </a:xfrm>
          <a:prstGeom prst="rect">
            <a:avLst/>
          </a:prstGeom>
        </p:spPr>
      </p:pic>
      <p:pic>
        <p:nvPicPr>
          <p:cNvPr id="32" name="图片 31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89136" y="5253446"/>
            <a:ext cx="539063" cy="414000"/>
          </a:xfrm>
          <a:prstGeom prst="rect">
            <a:avLst/>
          </a:prstGeom>
        </p:spPr>
      </p:pic>
      <p:pic>
        <p:nvPicPr>
          <p:cNvPr id="33" name="图片 32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338" y="5253446"/>
            <a:ext cx="539063" cy="414000"/>
          </a:xfrm>
          <a:prstGeom prst="rect">
            <a:avLst/>
          </a:prstGeom>
        </p:spPr>
      </p:pic>
      <p:pic>
        <p:nvPicPr>
          <p:cNvPr id="34" name="图片 33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09814" y="5253446"/>
            <a:ext cx="539063" cy="41400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991975" y="4084759"/>
            <a:ext cx="4510585" cy="775829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7" name="圆角矩形 36"/>
          <p:cNvSpPr/>
          <p:nvPr/>
        </p:nvSpPr>
        <p:spPr bwMode="auto">
          <a:xfrm>
            <a:off x="1046212" y="4201088"/>
            <a:ext cx="1432961" cy="587866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8" name="圆角矩形 37"/>
          <p:cNvSpPr/>
          <p:nvPr/>
        </p:nvSpPr>
        <p:spPr bwMode="auto">
          <a:xfrm>
            <a:off x="3985943" y="4201088"/>
            <a:ext cx="1362934" cy="587866"/>
          </a:xfrm>
          <a:prstGeom prst="roundRect">
            <a:avLst/>
          </a:prstGeom>
          <a:solidFill>
            <a:srgbClr val="FFFF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defTabSz="914400" fontAlgn="ctr">
              <a:lnSpc>
                <a:spcPts val="2200"/>
              </a:lnSpc>
            </a:pPr>
            <a:endParaRPr lang="zh-CN" altLang="en-US" sz="1600" i="1" kern="0" dirty="0">
              <a:solidFill>
                <a:srgbClr val="EC7061"/>
              </a:solidFill>
              <a:latin typeface="Arial" panose="020B0604020202020204" pitchFamily="34" charset="0"/>
              <a:ea typeface="方正兰亭黑简体"/>
              <a:sym typeface="Huawei Sans" panose="020C0503030203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53048" y="4208712"/>
            <a:ext cx="933269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40" name="矩形 39"/>
          <p:cNvSpPr/>
          <p:nvPr/>
        </p:nvSpPr>
        <p:spPr>
          <a:xfrm>
            <a:off x="4262609" y="4225102"/>
            <a:ext cx="933269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20</a:t>
            </a:r>
          </a:p>
        </p:txBody>
      </p:sp>
      <p:sp>
        <p:nvSpPr>
          <p:cNvPr id="41" name="矩形 40"/>
          <p:cNvSpPr/>
          <p:nvPr/>
        </p:nvSpPr>
        <p:spPr>
          <a:xfrm>
            <a:off x="2587301" y="4173294"/>
            <a:ext cx="1363630" cy="5847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Модуль коммутации</a:t>
            </a:r>
          </a:p>
        </p:txBody>
      </p:sp>
      <p:sp>
        <p:nvSpPr>
          <p:cNvPr id="42" name="矩形 41"/>
          <p:cNvSpPr/>
          <p:nvPr/>
        </p:nvSpPr>
        <p:spPr>
          <a:xfrm>
            <a:off x="1225174" y="4511955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996650" y="4511955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145852" y="4511955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917328" y="4511955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91974" y="2813728"/>
            <a:ext cx="4510585" cy="862792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889137" y="2791702"/>
            <a:ext cx="2778274" cy="24818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Модуль маршрутизации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1220217" y="3111525"/>
            <a:ext cx="1119600" cy="392400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10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4073338" y="3144426"/>
            <a:ext cx="1118965" cy="391981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20</a:t>
            </a:r>
          </a:p>
        </p:txBody>
      </p:sp>
      <p:sp>
        <p:nvSpPr>
          <p:cNvPr id="51" name="Line 52"/>
          <p:cNvSpPr>
            <a:spLocks noChangeShapeType="1"/>
          </p:cNvSpPr>
          <p:nvPr/>
        </p:nvSpPr>
        <p:spPr bwMode="auto">
          <a:xfrm>
            <a:off x="2498462" y="3386813"/>
            <a:ext cx="1276447" cy="0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noAutofit/>
          </a:bodyPr>
          <a:lstStyle/>
          <a:p>
            <a:pPr fontAlgn="ctr"/>
            <a:endParaRPr lang="en-US" sz="20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2" name="矩形 51"/>
          <p:cNvSpPr/>
          <p:nvPr/>
        </p:nvSpPr>
        <p:spPr bwMode="auto">
          <a:xfrm>
            <a:off x="2432751" y="3143090"/>
            <a:ext cx="1428913" cy="270870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Прямая внутренняя связь</a:t>
            </a:r>
          </a:p>
        </p:txBody>
      </p:sp>
      <p:cxnSp>
        <p:nvCxnSpPr>
          <p:cNvPr id="53" name="直接连接符 52"/>
          <p:cNvCxnSpPr>
            <a:stCxn id="31" idx="0"/>
            <a:endCxn id="42" idx="2"/>
          </p:cNvCxnSpPr>
          <p:nvPr/>
        </p:nvCxnSpPr>
        <p:spPr bwMode="auto">
          <a:xfrm flipV="1">
            <a:off x="1387192" y="4727979"/>
            <a:ext cx="0" cy="525467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接连接符 55"/>
          <p:cNvCxnSpPr>
            <a:stCxn id="32" idx="0"/>
            <a:endCxn id="43" idx="2"/>
          </p:cNvCxnSpPr>
          <p:nvPr/>
        </p:nvCxnSpPr>
        <p:spPr bwMode="auto">
          <a:xfrm flipV="1">
            <a:off x="2158668" y="4727979"/>
            <a:ext cx="0" cy="525467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直接连接符 57"/>
          <p:cNvCxnSpPr>
            <a:stCxn id="33" idx="0"/>
            <a:endCxn id="44" idx="2"/>
          </p:cNvCxnSpPr>
          <p:nvPr/>
        </p:nvCxnSpPr>
        <p:spPr bwMode="auto">
          <a:xfrm flipV="1">
            <a:off x="4307870" y="4727979"/>
            <a:ext cx="0" cy="525467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接连接符 60"/>
          <p:cNvCxnSpPr>
            <a:stCxn id="34" idx="0"/>
            <a:endCxn id="45" idx="2"/>
          </p:cNvCxnSpPr>
          <p:nvPr/>
        </p:nvCxnSpPr>
        <p:spPr bwMode="auto">
          <a:xfrm flipV="1">
            <a:off x="5079346" y="4727979"/>
            <a:ext cx="0" cy="525467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2" name="直接连接符 61"/>
          <p:cNvCxnSpPr>
            <a:endCxn id="37" idx="0"/>
          </p:cNvCxnSpPr>
          <p:nvPr/>
        </p:nvCxnSpPr>
        <p:spPr bwMode="auto">
          <a:xfrm>
            <a:off x="1762693" y="3522236"/>
            <a:ext cx="0" cy="678852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接连接符 64"/>
          <p:cNvCxnSpPr>
            <a:endCxn id="38" idx="0"/>
          </p:cNvCxnSpPr>
          <p:nvPr/>
        </p:nvCxnSpPr>
        <p:spPr bwMode="auto">
          <a:xfrm flipH="1">
            <a:off x="4667410" y="3522236"/>
            <a:ext cx="1" cy="678852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6" name="矩形 65"/>
          <p:cNvSpPr/>
          <p:nvPr/>
        </p:nvSpPr>
        <p:spPr>
          <a:xfrm>
            <a:off x="1920046" y="2435152"/>
            <a:ext cx="2354468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Коммутатор уровня 3</a:t>
            </a:r>
          </a:p>
        </p:txBody>
      </p:sp>
      <p:sp>
        <p:nvSpPr>
          <p:cNvPr id="35" name="圆角矩形 34"/>
          <p:cNvSpPr/>
          <p:nvPr/>
        </p:nvSpPr>
        <p:spPr>
          <a:xfrm rot="16200000">
            <a:off x="1924050" y="1266821"/>
            <a:ext cx="2657478" cy="4848228"/>
          </a:xfrm>
          <a:prstGeom prst="roundRect">
            <a:avLst>
              <a:gd name="adj" fmla="val 4689"/>
            </a:avLst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86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 bwMode="auto">
          <a:xfrm>
            <a:off x="3706389" y="3746392"/>
            <a:ext cx="2163591" cy="1382168"/>
          </a:xfrm>
          <a:prstGeom prst="roundRect">
            <a:avLst>
              <a:gd name="adj" fmla="val 6109"/>
            </a:avLst>
          </a:prstGeom>
          <a:solidFill>
            <a:srgbClr val="FFFF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171450" indent="-171450" fontAlgn="ctr">
              <a:lnSpc>
                <a:spcPts val="2200"/>
              </a:lnSpc>
              <a:buFont typeface="Arial" panose="020B0604020202020204" pitchFamily="34" charset="0"/>
              <a:buChar char="•"/>
            </a:pPr>
            <a:endParaRPr lang="zh-CN" altLang="en-US" sz="14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770684" y="3746392"/>
            <a:ext cx="2163591" cy="1382168"/>
          </a:xfrm>
          <a:prstGeom prst="roundRect">
            <a:avLst>
              <a:gd name="adj" fmla="val 6109"/>
            </a:avLst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799" y="452604"/>
            <a:ext cx="10151723" cy="640800"/>
          </a:xfrm>
        </p:spPr>
        <p:txBody>
          <a:bodyPr wrap="square">
            <a:noAutofit/>
          </a:bodyPr>
          <a:lstStyle/>
          <a:p>
            <a:r>
              <a:rPr lang="ru-RU" dirty="0"/>
              <a:t>Пример конфигурирования интерфейсов VLANIF</a:t>
            </a:r>
          </a:p>
        </p:txBody>
      </p:sp>
      <p:cxnSp>
        <p:nvCxnSpPr>
          <p:cNvPr id="4" name="直接连接符 3"/>
          <p:cNvCxnSpPr>
            <a:stCxn id="7" idx="0"/>
            <a:endCxn id="35" idx="1"/>
          </p:cNvCxnSpPr>
          <p:nvPr/>
        </p:nvCxnSpPr>
        <p:spPr bwMode="auto">
          <a:xfrm flipV="1">
            <a:off x="1852480" y="3056530"/>
            <a:ext cx="1043183" cy="881377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>
            <a:stCxn id="12" idx="0"/>
            <a:endCxn id="35" idx="3"/>
          </p:cNvCxnSpPr>
          <p:nvPr/>
        </p:nvCxnSpPr>
        <p:spPr bwMode="auto">
          <a:xfrm flipH="1" flipV="1">
            <a:off x="3435663" y="3056530"/>
            <a:ext cx="1243031" cy="881377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" name="图片 6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82948" y="3937907"/>
            <a:ext cx="539063" cy="414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58502" y="3901277"/>
            <a:ext cx="824264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10" name="TextBox 77"/>
          <p:cNvSpPr txBox="1"/>
          <p:nvPr/>
        </p:nvSpPr>
        <p:spPr bwMode="auto">
          <a:xfrm>
            <a:off x="723333" y="4307864"/>
            <a:ext cx="2194270" cy="72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ПК1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192.168.10.2/24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Шлюз по умолчанию: 192.168.10.254</a:t>
            </a:r>
          </a:p>
        </p:txBody>
      </p:sp>
      <p:pic>
        <p:nvPicPr>
          <p:cNvPr id="12" name="图片 11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09162" y="3937907"/>
            <a:ext cx="539063" cy="414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010440" y="3901277"/>
            <a:ext cx="824265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20</a:t>
            </a:r>
          </a:p>
        </p:txBody>
      </p:sp>
      <p:sp>
        <p:nvSpPr>
          <p:cNvPr id="15" name="TextBox 77"/>
          <p:cNvSpPr txBox="1"/>
          <p:nvPr/>
        </p:nvSpPr>
        <p:spPr bwMode="auto">
          <a:xfrm>
            <a:off x="3600756" y="4307864"/>
            <a:ext cx="2216471" cy="729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ПК2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192.168.20.2/24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Шлюз по умолчанию: 192.168.20.254</a:t>
            </a:r>
          </a:p>
        </p:txBody>
      </p:sp>
      <p:sp>
        <p:nvSpPr>
          <p:cNvPr id="18" name="矩形 17"/>
          <p:cNvSpPr/>
          <p:nvPr/>
        </p:nvSpPr>
        <p:spPr>
          <a:xfrm>
            <a:off x="1926240" y="2886580"/>
            <a:ext cx="1044116" cy="307777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sp>
        <p:nvSpPr>
          <p:cNvPr id="19" name="矩形 18"/>
          <p:cNvSpPr/>
          <p:nvPr/>
        </p:nvSpPr>
        <p:spPr>
          <a:xfrm>
            <a:off x="3373913" y="2878562"/>
            <a:ext cx="1044116" cy="307777"/>
          </a:xfrm>
          <a:prstGeom prst="rect">
            <a:avLst/>
          </a:prstGeom>
          <a:ln>
            <a:noFill/>
          </a:ln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</a:t>
            </a:r>
          </a:p>
        </p:txBody>
      </p:sp>
      <p:sp>
        <p:nvSpPr>
          <p:cNvPr id="20" name="TextBox 8"/>
          <p:cNvSpPr txBox="1">
            <a:spLocks noChangeArrowheads="1"/>
          </p:cNvSpPr>
          <p:nvPr/>
        </p:nvSpPr>
        <p:spPr bwMode="auto">
          <a:xfrm>
            <a:off x="2877763" y="2539161"/>
            <a:ext cx="5757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</a:t>
            </a: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21" name="矩形 20"/>
          <p:cNvSpPr/>
          <p:nvPr/>
        </p:nvSpPr>
        <p:spPr bwMode="auto">
          <a:xfrm>
            <a:off x="6567238" y="1738459"/>
            <a:ext cx="4542180" cy="2246769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[SW1]vlan batch 10 20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[SW1] interface GigabitEthernet 0/0/1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[SW1-GigabitEthernet0/0/1] port link-type access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[SW1-GigabitEthernet0/0/1] port default vlan 10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[SW1] interface GigabitEthernet 0/0/2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[SW1-GigabitEthernet0/0/2] port link-type access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[SW1-GigabitEthernet0/0/2] port default vlan 20</a:t>
            </a:r>
          </a:p>
        </p:txBody>
      </p:sp>
      <p:sp>
        <p:nvSpPr>
          <p:cNvPr id="31" name="矩形 30"/>
          <p:cNvSpPr/>
          <p:nvPr/>
        </p:nvSpPr>
        <p:spPr>
          <a:xfrm>
            <a:off x="6567238" y="1383608"/>
            <a:ext cx="2518147" cy="35485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</a:pP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Базовые настройки:</a:t>
            </a:r>
          </a:p>
        </p:txBody>
      </p:sp>
      <p:sp>
        <p:nvSpPr>
          <p:cNvPr id="32" name="矩形 31"/>
          <p:cNvSpPr/>
          <p:nvPr/>
        </p:nvSpPr>
        <p:spPr bwMode="auto">
          <a:xfrm>
            <a:off x="6567238" y="4696556"/>
            <a:ext cx="4862762" cy="1323439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[SW1]interface Vlanif 10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[SW1-Vlanif10]ip address 192.168.10.254 24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[SW1]interface Vlanif 20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[SW1-Vlanif20]ip address 192.168.20.254 24</a:t>
            </a:r>
          </a:p>
        </p:txBody>
      </p:sp>
      <p:sp>
        <p:nvSpPr>
          <p:cNvPr id="33" name="矩形 32"/>
          <p:cNvSpPr/>
          <p:nvPr/>
        </p:nvSpPr>
        <p:spPr>
          <a:xfrm>
            <a:off x="6567236" y="4341705"/>
            <a:ext cx="3725625" cy="19512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</a:pP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Конфигурация интерфейсов VLANIF:</a:t>
            </a:r>
          </a:p>
        </p:txBody>
      </p:sp>
      <p:sp>
        <p:nvSpPr>
          <p:cNvPr id="26" name="文本框 25"/>
          <p:cNvSpPr txBox="1"/>
          <p:nvPr/>
        </p:nvSpPr>
        <p:spPr bwMode="auto">
          <a:xfrm>
            <a:off x="1700757" y="1471359"/>
            <a:ext cx="2929811" cy="716417"/>
          </a:xfrm>
          <a:prstGeom prst="rect">
            <a:avLst/>
          </a:prstGeom>
          <a:solidFill>
            <a:srgbClr val="FFFF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rgbClr val="C00000"/>
                </a:solidFill>
                <a:latin typeface="+mn-ea"/>
              </a:defRPr>
            </a:lvl1pPr>
          </a:lstStyle>
          <a:p>
            <a:pPr marL="171450" indent="-171450" fontAlgn="ctr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10 192.168.10.254/24</a:t>
            </a:r>
          </a:p>
          <a:p>
            <a:pPr marL="171450" indent="-171450" fontAlgn="ctr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20 192.168.20.254/24</a:t>
            </a:r>
          </a:p>
        </p:txBody>
      </p:sp>
      <p:cxnSp>
        <p:nvCxnSpPr>
          <p:cNvPr id="27" name="直接箭头连接符 26"/>
          <p:cNvCxnSpPr>
            <a:stCxn id="26" idx="2"/>
            <a:endCxn id="20" idx="0"/>
          </p:cNvCxnSpPr>
          <p:nvPr/>
        </p:nvCxnSpPr>
        <p:spPr>
          <a:xfrm>
            <a:off x="3165663" y="2187776"/>
            <a:ext cx="0" cy="351385"/>
          </a:xfrm>
          <a:prstGeom prst="straightConnector1">
            <a:avLst/>
          </a:prstGeom>
          <a:ln w="25400">
            <a:solidFill>
              <a:srgbClr val="FFD1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通用交换机.png">
            <a:extLst>
              <a:ext uri="{FF2B5EF4-FFF2-40B4-BE49-F238E27FC236}">
                <a16:creationId xmlns:a16="http://schemas.microsoft.com/office/drawing/2014/main" xmlns="" id="{5583757F-4C12-471A-A130-6DAAF82105F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95663" y="2835621"/>
            <a:ext cx="540000" cy="441818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446088" y="5163063"/>
            <a:ext cx="5802312" cy="119231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02279" lvl="0" indent="-302279" algn="just" defTabSz="914034" fontAlgn="ctr">
              <a:lnSpc>
                <a:spcPct val="140000"/>
              </a:lnSpc>
              <a:spcBef>
                <a:spcPts val="792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Требования к конфигурации</a:t>
            </a:r>
          </a:p>
          <a:p>
            <a:pPr marL="313200" lvl="2" fontAlgn="ctr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sym typeface="Huawei Sans" panose="020C0503030203020204" pitchFamily="34" charset="0"/>
              </a:rPr>
              <a:t>Настроить VLAN 10 и 20 для интерфейсов, подключающихся к ПК1 и ПК2 соответственно. Настроить коммутатор уровня 3, чтобы два компьютера могли обмениваться данными друг с другом.</a:t>
            </a:r>
          </a:p>
        </p:txBody>
      </p:sp>
    </p:spTree>
    <p:extLst>
      <p:ext uri="{BB962C8B-B14F-4D97-AF65-F5344CB8AC3E}">
        <p14:creationId xmlns:p14="http://schemas.microsoft.com/office/powerpoint/2010/main" val="382450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sz="35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Процесс пересылки VLANIF (1)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4294967295"/>
          </p:nvPr>
        </p:nvSpPr>
        <p:spPr>
          <a:xfrm>
            <a:off x="6628600" y="1822949"/>
            <a:ext cx="4930775" cy="4254500"/>
          </a:xfrm>
        </p:spPr>
        <p:txBody>
          <a:bodyPr wrap="square">
            <a:noAutofit/>
          </a:bodyPr>
          <a:lstStyle/>
          <a:p>
            <a:pPr marL="0" indent="0" algn="l" defTabSz="914478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ru-RU" sz="140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В этом примере предполагается, что требуемые записи ARP или MAC-адреса уже существуют на ПК и коммутаторе уровня 3.</a:t>
            </a:r>
          </a:p>
          <a:p>
            <a:pPr marL="0" indent="0" algn="l" defTabSz="914478">
              <a:lnSpc>
                <a:spcPts val="2200"/>
              </a:lnSpc>
              <a:spcBef>
                <a:spcPts val="0"/>
              </a:spcBef>
              <a:spcAft>
                <a:spcPts val="600"/>
              </a:spcAft>
              <a:buSzPct val="100000"/>
              <a:buNone/>
            </a:pP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Процесс связи между ПК1 и ПК2 заключается в следующем:</a:t>
            </a:r>
          </a:p>
          <a:p>
            <a:pPr marL="342900" indent="-342900" defTabSz="914478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/>
            </a:pP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ПК1 выполняет расчет на основе собственного локального IP-адреса, маски локальной подсети и IP-адреса назначения, и обнаруживает, что устройство назначения ПК2 не находится в одном с ним сегменте сети. Затем ПК1 определяет, что требуется связь на уровне 3 и отправляет трафик, предназначенный для ПК2, на его шлюз. Кадр данных, отправленный с ПК1: </a:t>
            </a:r>
            <a:r>
              <a:rPr lang="ru-RU" sz="1400" dirty="0" smtClean="0">
                <a:sym typeface="Huawei Sans" panose="020C0503030203020204" pitchFamily="34" charset="0"/>
              </a:rPr>
              <a:t>MAC</a:t>
            </a:r>
            <a:r>
              <a:rPr lang="en-US" sz="1400" dirty="0" smtClean="0">
                <a:ea typeface="方正兰亭黑简体" panose="02000000000000000000" pitchFamily="2" charset="-122"/>
                <a:sym typeface="Huawei Sans" panose="020C0503030203020204" pitchFamily="34" charset="0"/>
              </a:rPr>
              <a:t>-</a:t>
            </a:r>
            <a:r>
              <a:rPr lang="ru-RU" sz="1400" dirty="0" smtClean="0">
                <a:ea typeface="方正兰亭黑简体" panose="02000000000000000000" pitchFamily="2" charset="-122"/>
                <a:sym typeface="Huawei Sans" panose="020C0503030203020204" pitchFamily="34" charset="0"/>
              </a:rPr>
              <a:t>адрес источника = MAC1</a:t>
            </a: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, </a:t>
            </a:r>
            <a:r>
              <a:rPr lang="ru-RU" sz="1400" dirty="0" smtClean="0">
                <a:ea typeface="方正兰亭黑简体" panose="02000000000000000000" pitchFamily="2" charset="-122"/>
                <a:sym typeface="Huawei Sans" panose="020C0503030203020204" pitchFamily="34" charset="0"/>
              </a:rPr>
              <a:t>MAC-адрес назначения </a:t>
            </a: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= MAC2</a:t>
            </a:r>
          </a:p>
        </p:txBody>
      </p:sp>
      <p:sp>
        <p:nvSpPr>
          <p:cNvPr id="46" name="圆角矩形 45"/>
          <p:cNvSpPr/>
          <p:nvPr/>
        </p:nvSpPr>
        <p:spPr>
          <a:xfrm rot="16200000">
            <a:off x="2553821" y="1430210"/>
            <a:ext cx="1807032" cy="4406207"/>
          </a:xfrm>
          <a:prstGeom prst="roundRect">
            <a:avLst>
              <a:gd name="adj" fmla="val 4689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338614" y="3681413"/>
            <a:ext cx="4262464" cy="76771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320534" y="2788167"/>
            <a:ext cx="4280543" cy="49952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51" name="图片 50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4907" y="4972602"/>
            <a:ext cx="539063" cy="414000"/>
          </a:xfrm>
          <a:prstGeom prst="rect">
            <a:avLst/>
          </a:prstGeom>
        </p:spPr>
      </p:pic>
      <p:pic>
        <p:nvPicPr>
          <p:cNvPr id="52" name="图片 51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1864" y="4972602"/>
            <a:ext cx="539063" cy="414000"/>
          </a:xfrm>
          <a:prstGeom prst="rect">
            <a:avLst/>
          </a:prstGeom>
        </p:spPr>
      </p:pic>
      <p:cxnSp>
        <p:nvCxnSpPr>
          <p:cNvPr id="53" name="直接连接符 52"/>
          <p:cNvCxnSpPr>
            <a:stCxn id="51" idx="0"/>
            <a:endCxn id="66" idx="2"/>
          </p:cNvCxnSpPr>
          <p:nvPr/>
        </p:nvCxnSpPr>
        <p:spPr bwMode="auto">
          <a:xfrm flipV="1">
            <a:off x="2354439" y="4372094"/>
            <a:ext cx="0" cy="600508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接连接符 53"/>
          <p:cNvCxnSpPr>
            <a:stCxn id="52" idx="0"/>
            <a:endCxn id="69" idx="2"/>
          </p:cNvCxnSpPr>
          <p:nvPr/>
        </p:nvCxnSpPr>
        <p:spPr bwMode="auto">
          <a:xfrm flipV="1">
            <a:off x="4421396" y="4372094"/>
            <a:ext cx="0" cy="600508"/>
          </a:xfrm>
          <a:prstGeom prst="line">
            <a:avLst/>
          </a:prstGeom>
          <a:solidFill>
            <a:srgbClr val="5B9BD5">
              <a:lumMod val="40000"/>
              <a:lumOff val="60000"/>
            </a:srgbClr>
          </a:solid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56" name="TextBox 77"/>
          <p:cNvSpPr txBox="1"/>
          <p:nvPr/>
        </p:nvSpPr>
        <p:spPr bwMode="auto">
          <a:xfrm>
            <a:off x="1254234" y="5397581"/>
            <a:ext cx="2162066" cy="820339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indent="0" defTabSz="914400" fontAlgn="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 b="0" i="0" u="none" strike="noStrike" cap="none" normalizeH="0" baseline="0">
                <a:ln>
                  <a:noFill/>
                </a:ln>
                <a:effectLst/>
                <a:latin typeface="FrutigerNext LT Regular" pitchFamily="34" charset="0"/>
                <a:ea typeface="宋体" pitchFamily="2" charset="-122"/>
              </a:defRPr>
            </a:lvl1pPr>
          </a:lstStyle>
          <a:p>
            <a:pPr algn="ctr"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ПК1</a:t>
            </a:r>
          </a:p>
          <a:p>
            <a:pPr algn="ctr"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192.168.10.2/24</a:t>
            </a:r>
          </a:p>
          <a:p>
            <a:pPr algn="ctr"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Шлюз по умолчанию: 192.168.10.254</a:t>
            </a:r>
          </a:p>
          <a:p>
            <a:pPr algn="ctr" fontAlgn="ctr"/>
            <a:r>
              <a:rPr lang="ru-RU" sz="1200" b="1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MAC1</a:t>
            </a:r>
          </a:p>
        </p:txBody>
      </p:sp>
      <p:sp>
        <p:nvSpPr>
          <p:cNvPr id="58" name="TextBox 77"/>
          <p:cNvSpPr txBox="1"/>
          <p:nvPr/>
        </p:nvSpPr>
        <p:spPr bwMode="auto">
          <a:xfrm>
            <a:off x="3416300" y="5397581"/>
            <a:ext cx="2001519" cy="820338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indent="0" algn="ctr" defTabSz="914400" fontAlgn="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dirty="0">
                <a:latin typeface="Arial" panose="020B0604020202020204" pitchFamily="34" charset="0"/>
              </a:rPr>
              <a:t>ПК2</a:t>
            </a:r>
          </a:p>
          <a:p>
            <a:pPr fontAlgn="ctr"/>
            <a:r>
              <a:rPr lang="ru-RU" dirty="0">
                <a:latin typeface="Arial" panose="020B0604020202020204" pitchFamily="34" charset="0"/>
              </a:rPr>
              <a:t>IP: 192.168.20.2/24</a:t>
            </a:r>
          </a:p>
          <a:p>
            <a:pPr fontAlgn="ctr"/>
            <a:r>
              <a:rPr lang="ru-RU" dirty="0">
                <a:latin typeface="Arial" panose="020B0604020202020204" pitchFamily="34" charset="0"/>
              </a:rPr>
              <a:t>Шлюз по умолчанию: 192.168.20.254</a:t>
            </a:r>
          </a:p>
          <a:p>
            <a:pPr fontAlgn="ctr"/>
            <a:r>
              <a:rPr lang="ru-RU" b="1" dirty="0">
                <a:solidFill>
                  <a:srgbClr val="EC7061"/>
                </a:solidFill>
                <a:latin typeface="Arial" panose="020B0604020202020204" pitchFamily="34" charset="0"/>
                <a:sym typeface="Huawei Sans" panose="020C0503030203020204" pitchFamily="34" charset="0"/>
              </a:rPr>
              <a:t>MAC: MAC3</a:t>
            </a:r>
          </a:p>
        </p:txBody>
      </p:sp>
      <p:sp>
        <p:nvSpPr>
          <p:cNvPr id="62" name="圆角矩形 61"/>
          <p:cNvSpPr/>
          <p:nvPr/>
        </p:nvSpPr>
        <p:spPr bwMode="auto">
          <a:xfrm>
            <a:off x="2034342" y="4074141"/>
            <a:ext cx="1160710" cy="295861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4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3" name="圆角矩形 62"/>
          <p:cNvSpPr/>
          <p:nvPr/>
        </p:nvSpPr>
        <p:spPr bwMode="auto">
          <a:xfrm>
            <a:off x="3580814" y="4074141"/>
            <a:ext cx="1174117" cy="297953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4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192421" y="415607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719389" y="415607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732411" y="415607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259378" y="415607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305992" y="3797142"/>
            <a:ext cx="949457" cy="30611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71" name="矩形 70"/>
          <p:cNvSpPr/>
          <p:nvPr/>
        </p:nvSpPr>
        <p:spPr>
          <a:xfrm>
            <a:off x="3453614" y="3815159"/>
            <a:ext cx="967782" cy="28809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20</a:t>
            </a:r>
          </a:p>
        </p:txBody>
      </p:sp>
      <p:sp>
        <p:nvSpPr>
          <p:cNvPr id="72" name="任意多边形 71"/>
          <p:cNvSpPr/>
          <p:nvPr/>
        </p:nvSpPr>
        <p:spPr bwMode="auto">
          <a:xfrm>
            <a:off x="2354439" y="3150768"/>
            <a:ext cx="232577" cy="900532"/>
          </a:xfrm>
          <a:custGeom>
            <a:avLst/>
            <a:gdLst>
              <a:gd name="connsiteX0" fmla="*/ 0 w 180975"/>
              <a:gd name="connsiteY0" fmla="*/ 1228725 h 1228725"/>
              <a:gd name="connsiteX1" fmla="*/ 0 w 180975"/>
              <a:gd name="connsiteY1" fmla="*/ 371475 h 1228725"/>
              <a:gd name="connsiteX2" fmla="*/ 180975 w 180975"/>
              <a:gd name="connsiteY2" fmla="*/ 371475 h 1228725"/>
              <a:gd name="connsiteX3" fmla="*/ 180975 w 180975"/>
              <a:gd name="connsiteY3" fmla="*/ 0 h 1228725"/>
              <a:gd name="connsiteX0" fmla="*/ 0 w 180975"/>
              <a:gd name="connsiteY0" fmla="*/ 1388714 h 1388714"/>
              <a:gd name="connsiteX1" fmla="*/ 0 w 180975"/>
              <a:gd name="connsiteY1" fmla="*/ 531464 h 1388714"/>
              <a:gd name="connsiteX2" fmla="*/ 180975 w 180975"/>
              <a:gd name="connsiteY2" fmla="*/ 531464 h 1388714"/>
              <a:gd name="connsiteX3" fmla="*/ 175767 w 180975"/>
              <a:gd name="connsiteY3" fmla="*/ 0 h 138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5" h="1388714">
                <a:moveTo>
                  <a:pt x="0" y="1388714"/>
                </a:moveTo>
                <a:lnTo>
                  <a:pt x="0" y="531464"/>
                </a:lnTo>
                <a:lnTo>
                  <a:pt x="180975" y="531464"/>
                </a:lnTo>
                <a:lnTo>
                  <a:pt x="175767" y="0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415846" y="3715957"/>
            <a:ext cx="1533938" cy="73866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0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Модуль </a:t>
            </a:r>
            <a:endParaRPr lang="ru-RU" sz="1000" dirty="0" smtClean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ctr" fontAlgn="ctr"/>
            <a:r>
              <a:rPr lang="ru-RU" sz="1000" dirty="0" smtClean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коммутации</a:t>
            </a:r>
            <a:endParaRPr lang="ru-RU" sz="10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342860" y="2884483"/>
            <a:ext cx="1524321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0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Модуль маршрутизации</a:t>
            </a:r>
          </a:p>
        </p:txBody>
      </p:sp>
      <p:cxnSp>
        <p:nvCxnSpPr>
          <p:cNvPr id="76" name="直接连接符 75"/>
          <p:cNvCxnSpPr/>
          <p:nvPr/>
        </p:nvCxnSpPr>
        <p:spPr bwMode="auto">
          <a:xfrm>
            <a:off x="2141922" y="4443485"/>
            <a:ext cx="0" cy="480037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F0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86" name="椭圆 85"/>
          <p:cNvSpPr/>
          <p:nvPr/>
        </p:nvSpPr>
        <p:spPr bwMode="auto">
          <a:xfrm>
            <a:off x="1819451" y="4606521"/>
            <a:ext cx="180000" cy="180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87" name="圆角矩形 86"/>
          <p:cNvSpPr/>
          <p:nvPr/>
        </p:nvSpPr>
        <p:spPr>
          <a:xfrm>
            <a:off x="2141922" y="2886756"/>
            <a:ext cx="926229" cy="270840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10</a:t>
            </a:r>
          </a:p>
        </p:txBody>
      </p:sp>
      <p:sp>
        <p:nvSpPr>
          <p:cNvPr id="88" name="圆角矩形 87"/>
          <p:cNvSpPr/>
          <p:nvPr/>
        </p:nvSpPr>
        <p:spPr>
          <a:xfrm>
            <a:off x="3580815" y="2876091"/>
            <a:ext cx="1011542" cy="270840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20</a:t>
            </a:r>
          </a:p>
        </p:txBody>
      </p:sp>
      <p:sp>
        <p:nvSpPr>
          <p:cNvPr id="89" name="圆角矩形 88"/>
          <p:cNvSpPr/>
          <p:nvPr/>
        </p:nvSpPr>
        <p:spPr>
          <a:xfrm>
            <a:off x="462485" y="1661630"/>
            <a:ext cx="2288891" cy="683835"/>
          </a:xfrm>
          <a:prstGeom prst="roundRect">
            <a:avLst>
              <a:gd name="adj" fmla="val 9948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VLANIF10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IP-адрес 192.168.10.254 24</a:t>
            </a:r>
          </a:p>
          <a:p>
            <a:pPr fontAlgn="ctr"/>
            <a:r>
              <a:rPr lang="ru-RU" sz="1200" b="1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(MAC: MAC2)</a:t>
            </a:r>
          </a:p>
        </p:txBody>
      </p:sp>
      <p:cxnSp>
        <p:nvCxnSpPr>
          <p:cNvPr id="90" name="直接箭头连接符 89"/>
          <p:cNvCxnSpPr>
            <a:stCxn id="87" idx="0"/>
            <a:endCxn id="89" idx="2"/>
          </p:cNvCxnSpPr>
          <p:nvPr/>
        </p:nvCxnSpPr>
        <p:spPr>
          <a:xfrm flipH="1" flipV="1">
            <a:off x="1606931" y="2345465"/>
            <a:ext cx="998106" cy="541291"/>
          </a:xfrm>
          <a:prstGeom prst="straightConnector1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</p:cxnSp>
      <p:sp>
        <p:nvSpPr>
          <p:cNvPr id="91" name="圆角矩形 90"/>
          <p:cNvSpPr/>
          <p:nvPr/>
        </p:nvSpPr>
        <p:spPr>
          <a:xfrm>
            <a:off x="3943318" y="1661630"/>
            <a:ext cx="2288891" cy="683835"/>
          </a:xfrm>
          <a:prstGeom prst="roundRect">
            <a:avLst>
              <a:gd name="adj" fmla="val 9948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VLANIF20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IP-адрес 192.168.20.254 24</a:t>
            </a:r>
          </a:p>
          <a:p>
            <a:pPr fontAlgn="ctr"/>
            <a:r>
              <a:rPr lang="ru-RU" sz="1200" b="1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(MAC: MAC2)</a:t>
            </a:r>
          </a:p>
        </p:txBody>
      </p:sp>
      <p:cxnSp>
        <p:nvCxnSpPr>
          <p:cNvPr id="92" name="直接箭头连接符 91"/>
          <p:cNvCxnSpPr>
            <a:stCxn id="88" idx="0"/>
            <a:endCxn id="91" idx="2"/>
          </p:cNvCxnSpPr>
          <p:nvPr/>
        </p:nvCxnSpPr>
        <p:spPr>
          <a:xfrm flipV="1">
            <a:off x="4086586" y="2345465"/>
            <a:ext cx="1001178" cy="530626"/>
          </a:xfrm>
          <a:prstGeom prst="straightConnector1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</p:cxnSp>
      <p:sp>
        <p:nvSpPr>
          <p:cNvPr id="95" name="矩形 94"/>
          <p:cNvSpPr/>
          <p:nvPr/>
        </p:nvSpPr>
        <p:spPr bwMode="auto">
          <a:xfrm>
            <a:off x="876366" y="4790369"/>
            <a:ext cx="1527887" cy="266307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доступа</a:t>
            </a:r>
          </a:p>
        </p:txBody>
      </p:sp>
      <p:sp>
        <p:nvSpPr>
          <p:cNvPr id="100" name="任意多边形 99"/>
          <p:cNvSpPr/>
          <p:nvPr/>
        </p:nvSpPr>
        <p:spPr bwMode="auto">
          <a:xfrm flipH="1">
            <a:off x="4147761" y="3150768"/>
            <a:ext cx="246431" cy="866565"/>
          </a:xfrm>
          <a:custGeom>
            <a:avLst/>
            <a:gdLst>
              <a:gd name="connsiteX0" fmla="*/ 0 w 180975"/>
              <a:gd name="connsiteY0" fmla="*/ 1228725 h 1228725"/>
              <a:gd name="connsiteX1" fmla="*/ 0 w 180975"/>
              <a:gd name="connsiteY1" fmla="*/ 371475 h 1228725"/>
              <a:gd name="connsiteX2" fmla="*/ 180975 w 180975"/>
              <a:gd name="connsiteY2" fmla="*/ 371475 h 1228725"/>
              <a:gd name="connsiteX3" fmla="*/ 180975 w 180975"/>
              <a:gd name="connsiteY3" fmla="*/ 0 h 1228725"/>
              <a:gd name="connsiteX0" fmla="*/ 0 w 180975"/>
              <a:gd name="connsiteY0" fmla="*/ 1388714 h 1388714"/>
              <a:gd name="connsiteX1" fmla="*/ 0 w 180975"/>
              <a:gd name="connsiteY1" fmla="*/ 531464 h 1388714"/>
              <a:gd name="connsiteX2" fmla="*/ 180975 w 180975"/>
              <a:gd name="connsiteY2" fmla="*/ 531464 h 1388714"/>
              <a:gd name="connsiteX3" fmla="*/ 175767 w 180975"/>
              <a:gd name="connsiteY3" fmla="*/ 0 h 138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5" h="1388714">
                <a:moveTo>
                  <a:pt x="0" y="1388714"/>
                </a:moveTo>
                <a:lnTo>
                  <a:pt x="0" y="531464"/>
                </a:lnTo>
                <a:lnTo>
                  <a:pt x="180975" y="531464"/>
                </a:lnTo>
                <a:lnTo>
                  <a:pt x="175767" y="0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57013" y="481551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480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sz="35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Процесс пересылки VLANIF (2)</a:t>
            </a:r>
          </a:p>
        </p:txBody>
      </p:sp>
      <p:sp>
        <p:nvSpPr>
          <p:cNvPr id="36" name="文本占位符 2"/>
          <p:cNvSpPr>
            <a:spLocks noGrp="1"/>
          </p:cNvSpPr>
          <p:nvPr>
            <p:ph type="body" sz="quarter" idx="4294967295"/>
          </p:nvPr>
        </p:nvSpPr>
        <p:spPr>
          <a:xfrm>
            <a:off x="6569313" y="1858963"/>
            <a:ext cx="5148262" cy="4254500"/>
          </a:xfrm>
        </p:spPr>
        <p:txBody>
          <a:bodyPr wrap="square">
            <a:noAutofit/>
          </a:bodyPr>
          <a:lstStyle/>
          <a:p>
            <a:pPr marL="342900" indent="-342900" algn="l" defTabSz="914478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 startAt="2"/>
            </a:pP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После получения пакета, отправленного с ПК1 на ПК2, коммутатор декапсулирует пакет и обнаруживает, что MAC-адрес назначения является MAC-адресом </a:t>
            </a:r>
            <a:r>
              <a:rPr lang="ru-RU" sz="1400" dirty="0" smtClean="0">
                <a:ea typeface="方正兰亭黑简体" panose="02000000000000000000" pitchFamily="2" charset="-122"/>
                <a:sym typeface="Huawei Sans" panose="020C0503030203020204" pitchFamily="34" charset="0"/>
              </a:rPr>
              <a:t>VLANIF10</a:t>
            </a: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. Затем коммутатор отправляет пакет в модуль маршрутизации для дальнейшей обработки.</a:t>
            </a:r>
          </a:p>
          <a:p>
            <a:pPr marL="342900" indent="-342900" algn="l" defTabSz="914478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 startAt="2"/>
            </a:pP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Модуль маршрутизации обнаруживает, что IP-адрес назначения — </a:t>
            </a:r>
            <a:r>
              <a:rPr lang="ru-RU" sz="1400" dirty="0" smtClean="0">
                <a:ea typeface="方正兰亭黑简体" panose="02000000000000000000" pitchFamily="2" charset="-122"/>
                <a:sym typeface="Huawei Sans" panose="020C0503030203020204" pitchFamily="34" charset="0"/>
              </a:rPr>
              <a:t>192.168.20.2 не является IP-адресом </a:t>
            </a: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его локального интерфейса, и определяет, что этот пакет необходимо пересылать на уровне 3. Модуль маршрутизации выполняет поиск в таблице маршрутизации и находит соответствующий маршрут для этого пакета — прямой маршрут, созданный VLANIF 20.</a:t>
            </a:r>
          </a:p>
        </p:txBody>
      </p:sp>
      <p:sp>
        <p:nvSpPr>
          <p:cNvPr id="165" name="圆角矩形 164"/>
          <p:cNvSpPr/>
          <p:nvPr/>
        </p:nvSpPr>
        <p:spPr>
          <a:xfrm rot="16200000">
            <a:off x="2553821" y="1430210"/>
            <a:ext cx="1807032" cy="4406207"/>
          </a:xfrm>
          <a:prstGeom prst="roundRect">
            <a:avLst>
              <a:gd name="adj" fmla="val 4689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1367656" y="3657346"/>
            <a:ext cx="4262464" cy="76771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1320534" y="2788167"/>
            <a:ext cx="4280543" cy="49952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168" name="图片 167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4907" y="4972602"/>
            <a:ext cx="539063" cy="414000"/>
          </a:xfrm>
          <a:prstGeom prst="rect">
            <a:avLst/>
          </a:prstGeom>
        </p:spPr>
      </p:pic>
      <p:pic>
        <p:nvPicPr>
          <p:cNvPr id="169" name="图片 168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1864" y="4972602"/>
            <a:ext cx="539063" cy="414000"/>
          </a:xfrm>
          <a:prstGeom prst="rect">
            <a:avLst/>
          </a:prstGeom>
        </p:spPr>
      </p:pic>
      <p:cxnSp>
        <p:nvCxnSpPr>
          <p:cNvPr id="170" name="直接连接符 169"/>
          <p:cNvCxnSpPr>
            <a:stCxn id="168" idx="0"/>
            <a:endCxn id="176" idx="2"/>
          </p:cNvCxnSpPr>
          <p:nvPr/>
        </p:nvCxnSpPr>
        <p:spPr bwMode="auto">
          <a:xfrm flipV="1">
            <a:off x="2354439" y="4372094"/>
            <a:ext cx="0" cy="600508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1" name="直接连接符 170"/>
          <p:cNvCxnSpPr>
            <a:stCxn id="169" idx="0"/>
            <a:endCxn id="179" idx="2"/>
          </p:cNvCxnSpPr>
          <p:nvPr/>
        </p:nvCxnSpPr>
        <p:spPr bwMode="auto">
          <a:xfrm flipV="1">
            <a:off x="4421396" y="4372094"/>
            <a:ext cx="0" cy="600508"/>
          </a:xfrm>
          <a:prstGeom prst="line">
            <a:avLst/>
          </a:prstGeom>
          <a:solidFill>
            <a:srgbClr val="5B9BD5">
              <a:lumMod val="40000"/>
              <a:lumOff val="60000"/>
            </a:srgbClr>
          </a:solid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172" name="TextBox 77"/>
          <p:cNvSpPr txBox="1"/>
          <p:nvPr/>
        </p:nvSpPr>
        <p:spPr bwMode="auto">
          <a:xfrm>
            <a:off x="1254233" y="5397581"/>
            <a:ext cx="2146107" cy="820339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indent="0" defTabSz="914400" fontAlgn="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 b="0" i="0" u="none" strike="noStrike" cap="none" normalizeH="0" baseline="0">
                <a:ln>
                  <a:noFill/>
                </a:ln>
                <a:effectLst/>
                <a:latin typeface="FrutigerNext LT Regular" pitchFamily="34" charset="0"/>
                <a:ea typeface="宋体" pitchFamily="2" charset="-122"/>
              </a:defRPr>
            </a:lvl1pPr>
          </a:lstStyle>
          <a:p>
            <a:pPr algn="ctr"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ПК1</a:t>
            </a:r>
          </a:p>
          <a:p>
            <a:pPr algn="ctr"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192.168.10.2/24</a:t>
            </a:r>
          </a:p>
          <a:p>
            <a:pPr algn="ctr"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Шлюз по умолчанию: 192.168.10.254</a:t>
            </a:r>
          </a:p>
          <a:p>
            <a:pPr algn="ctr" fontAlgn="ctr"/>
            <a:r>
              <a:rPr lang="ru-RU" sz="1200" b="1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MAC1</a:t>
            </a:r>
          </a:p>
        </p:txBody>
      </p:sp>
      <p:sp>
        <p:nvSpPr>
          <p:cNvPr id="173" name="TextBox 77"/>
          <p:cNvSpPr txBox="1"/>
          <p:nvPr/>
        </p:nvSpPr>
        <p:spPr bwMode="auto">
          <a:xfrm>
            <a:off x="3400340" y="5397581"/>
            <a:ext cx="2017479" cy="820338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indent="0" algn="ctr" defTabSz="914400" fontAlgn="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dirty="0">
                <a:latin typeface="Arial" panose="020B0604020202020204" pitchFamily="34" charset="0"/>
              </a:rPr>
              <a:t>ПК2</a:t>
            </a:r>
          </a:p>
          <a:p>
            <a:pPr fontAlgn="ctr"/>
            <a:r>
              <a:rPr lang="ru-RU" dirty="0">
                <a:latin typeface="Arial" panose="020B0604020202020204" pitchFamily="34" charset="0"/>
              </a:rPr>
              <a:t>IP: 192.168.20.2/24</a:t>
            </a:r>
          </a:p>
          <a:p>
            <a:pPr fontAlgn="ctr"/>
            <a:r>
              <a:rPr lang="ru-RU" dirty="0">
                <a:latin typeface="Arial" panose="020B0604020202020204" pitchFamily="34" charset="0"/>
              </a:rPr>
              <a:t>Шлюз по умолчанию: 192.168.20.254</a:t>
            </a:r>
          </a:p>
          <a:p>
            <a:pPr fontAlgn="ctr"/>
            <a:r>
              <a:rPr lang="ru-RU" b="1" dirty="0">
                <a:solidFill>
                  <a:srgbClr val="EC7061"/>
                </a:solidFill>
                <a:latin typeface="Arial" panose="020B0604020202020204" pitchFamily="34" charset="0"/>
                <a:sym typeface="Huawei Sans" panose="020C0503030203020204" pitchFamily="34" charset="0"/>
              </a:rPr>
              <a:t>MAC: MAC3</a:t>
            </a:r>
          </a:p>
        </p:txBody>
      </p:sp>
      <p:sp>
        <p:nvSpPr>
          <p:cNvPr id="174" name="圆角矩形 173"/>
          <p:cNvSpPr/>
          <p:nvPr/>
        </p:nvSpPr>
        <p:spPr bwMode="auto">
          <a:xfrm>
            <a:off x="2034342" y="4074141"/>
            <a:ext cx="1160710" cy="295861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2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75" name="圆角矩形 174"/>
          <p:cNvSpPr/>
          <p:nvPr/>
        </p:nvSpPr>
        <p:spPr bwMode="auto">
          <a:xfrm>
            <a:off x="3580814" y="4074141"/>
            <a:ext cx="1174117" cy="297953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2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2192421" y="415607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2719389" y="415607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3732411" y="415607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4259378" y="415607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2359096" y="3774262"/>
            <a:ext cx="902201" cy="28364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181" name="矩形 180"/>
          <p:cNvSpPr/>
          <p:nvPr/>
        </p:nvSpPr>
        <p:spPr>
          <a:xfrm>
            <a:off x="3551243" y="3797142"/>
            <a:ext cx="839545" cy="28189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20</a:t>
            </a:r>
          </a:p>
        </p:txBody>
      </p:sp>
      <p:sp>
        <p:nvSpPr>
          <p:cNvPr id="182" name="任意多边形 181"/>
          <p:cNvSpPr/>
          <p:nvPr/>
        </p:nvSpPr>
        <p:spPr bwMode="auto">
          <a:xfrm>
            <a:off x="2354439" y="3150768"/>
            <a:ext cx="232577" cy="900532"/>
          </a:xfrm>
          <a:custGeom>
            <a:avLst/>
            <a:gdLst>
              <a:gd name="connsiteX0" fmla="*/ 0 w 180975"/>
              <a:gd name="connsiteY0" fmla="*/ 1228725 h 1228725"/>
              <a:gd name="connsiteX1" fmla="*/ 0 w 180975"/>
              <a:gd name="connsiteY1" fmla="*/ 371475 h 1228725"/>
              <a:gd name="connsiteX2" fmla="*/ 180975 w 180975"/>
              <a:gd name="connsiteY2" fmla="*/ 371475 h 1228725"/>
              <a:gd name="connsiteX3" fmla="*/ 180975 w 180975"/>
              <a:gd name="connsiteY3" fmla="*/ 0 h 1228725"/>
              <a:gd name="connsiteX0" fmla="*/ 0 w 180975"/>
              <a:gd name="connsiteY0" fmla="*/ 1388714 h 1388714"/>
              <a:gd name="connsiteX1" fmla="*/ 0 w 180975"/>
              <a:gd name="connsiteY1" fmla="*/ 531464 h 1388714"/>
              <a:gd name="connsiteX2" fmla="*/ 180975 w 180975"/>
              <a:gd name="connsiteY2" fmla="*/ 531464 h 1388714"/>
              <a:gd name="connsiteX3" fmla="*/ 175767 w 180975"/>
              <a:gd name="connsiteY3" fmla="*/ 0 h 138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5" h="1388714">
                <a:moveTo>
                  <a:pt x="0" y="1388714"/>
                </a:moveTo>
                <a:lnTo>
                  <a:pt x="0" y="531464"/>
                </a:lnTo>
                <a:lnTo>
                  <a:pt x="180975" y="531464"/>
                </a:lnTo>
                <a:lnTo>
                  <a:pt x="175767" y="0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83" name="矩形 182"/>
          <p:cNvSpPr/>
          <p:nvPr/>
        </p:nvSpPr>
        <p:spPr>
          <a:xfrm>
            <a:off x="4610400" y="3691789"/>
            <a:ext cx="1181144" cy="73866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0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Модуль коммутации</a:t>
            </a:r>
          </a:p>
        </p:txBody>
      </p:sp>
      <p:sp>
        <p:nvSpPr>
          <p:cNvPr id="184" name="矩形 183"/>
          <p:cNvSpPr/>
          <p:nvPr/>
        </p:nvSpPr>
        <p:spPr>
          <a:xfrm>
            <a:off x="4396897" y="2864514"/>
            <a:ext cx="1435737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0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Модуль маршрутизации</a:t>
            </a:r>
          </a:p>
        </p:txBody>
      </p:sp>
      <p:sp>
        <p:nvSpPr>
          <p:cNvPr id="187" name="圆角矩形 186"/>
          <p:cNvSpPr/>
          <p:nvPr/>
        </p:nvSpPr>
        <p:spPr>
          <a:xfrm>
            <a:off x="2141922" y="2886756"/>
            <a:ext cx="926229" cy="270840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10</a:t>
            </a:r>
          </a:p>
        </p:txBody>
      </p:sp>
      <p:sp>
        <p:nvSpPr>
          <p:cNvPr id="188" name="圆角矩形 187"/>
          <p:cNvSpPr/>
          <p:nvPr/>
        </p:nvSpPr>
        <p:spPr>
          <a:xfrm>
            <a:off x="3580815" y="2876091"/>
            <a:ext cx="1011542" cy="270840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20</a:t>
            </a:r>
          </a:p>
        </p:txBody>
      </p:sp>
      <p:sp>
        <p:nvSpPr>
          <p:cNvPr id="189" name="圆角矩形 188"/>
          <p:cNvSpPr/>
          <p:nvPr/>
        </p:nvSpPr>
        <p:spPr>
          <a:xfrm>
            <a:off x="462485" y="1661630"/>
            <a:ext cx="2288891" cy="683835"/>
          </a:xfrm>
          <a:prstGeom prst="roundRect">
            <a:avLst>
              <a:gd name="adj" fmla="val 9948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VLANIF10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IP-адрес 192.168.10.254 24</a:t>
            </a:r>
          </a:p>
          <a:p>
            <a:pPr fontAlgn="ctr"/>
            <a:r>
              <a:rPr lang="ru-RU" sz="1200" b="1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(MAC: MAC2)</a:t>
            </a:r>
          </a:p>
        </p:txBody>
      </p:sp>
      <p:cxnSp>
        <p:nvCxnSpPr>
          <p:cNvPr id="190" name="直接箭头连接符 189"/>
          <p:cNvCxnSpPr>
            <a:stCxn id="187" idx="0"/>
            <a:endCxn id="189" idx="2"/>
          </p:cNvCxnSpPr>
          <p:nvPr/>
        </p:nvCxnSpPr>
        <p:spPr>
          <a:xfrm flipH="1" flipV="1">
            <a:off x="1606931" y="2345465"/>
            <a:ext cx="998106" cy="541291"/>
          </a:xfrm>
          <a:prstGeom prst="straightConnector1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</p:cxnSp>
      <p:sp>
        <p:nvSpPr>
          <p:cNvPr id="191" name="圆角矩形 190"/>
          <p:cNvSpPr/>
          <p:nvPr/>
        </p:nvSpPr>
        <p:spPr>
          <a:xfrm>
            <a:off x="3943318" y="1661630"/>
            <a:ext cx="2288891" cy="683835"/>
          </a:xfrm>
          <a:prstGeom prst="roundRect">
            <a:avLst>
              <a:gd name="adj" fmla="val 9948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VLANIF20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IP-адрес 192.168.20.254 24</a:t>
            </a:r>
          </a:p>
          <a:p>
            <a:pPr fontAlgn="ctr"/>
            <a:r>
              <a:rPr lang="ru-RU" sz="1200" b="1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(MAC: MAC2)</a:t>
            </a:r>
          </a:p>
        </p:txBody>
      </p:sp>
      <p:cxnSp>
        <p:nvCxnSpPr>
          <p:cNvPr id="192" name="直接箭头连接符 191"/>
          <p:cNvCxnSpPr>
            <a:stCxn id="188" idx="0"/>
            <a:endCxn id="191" idx="2"/>
          </p:cNvCxnSpPr>
          <p:nvPr/>
        </p:nvCxnSpPr>
        <p:spPr>
          <a:xfrm flipV="1">
            <a:off x="4086586" y="2345465"/>
            <a:ext cx="1001178" cy="530626"/>
          </a:xfrm>
          <a:prstGeom prst="straightConnector1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</p:cxnSp>
      <p:sp>
        <p:nvSpPr>
          <p:cNvPr id="193" name="矩形 192"/>
          <p:cNvSpPr/>
          <p:nvPr/>
        </p:nvSpPr>
        <p:spPr bwMode="auto">
          <a:xfrm>
            <a:off x="893951" y="4781577"/>
            <a:ext cx="1527887" cy="266307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доступа</a:t>
            </a:r>
          </a:p>
        </p:txBody>
      </p:sp>
      <p:sp>
        <p:nvSpPr>
          <p:cNvPr id="194" name="矩形 193"/>
          <p:cNvSpPr/>
          <p:nvPr/>
        </p:nvSpPr>
        <p:spPr>
          <a:xfrm>
            <a:off x="557013" y="481551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95" name="任意多边形 194"/>
          <p:cNvSpPr/>
          <p:nvPr/>
        </p:nvSpPr>
        <p:spPr bwMode="auto">
          <a:xfrm flipH="1">
            <a:off x="4147761" y="3150768"/>
            <a:ext cx="246431" cy="866565"/>
          </a:xfrm>
          <a:custGeom>
            <a:avLst/>
            <a:gdLst>
              <a:gd name="connsiteX0" fmla="*/ 0 w 180975"/>
              <a:gd name="connsiteY0" fmla="*/ 1228725 h 1228725"/>
              <a:gd name="connsiteX1" fmla="*/ 0 w 180975"/>
              <a:gd name="connsiteY1" fmla="*/ 371475 h 1228725"/>
              <a:gd name="connsiteX2" fmla="*/ 180975 w 180975"/>
              <a:gd name="connsiteY2" fmla="*/ 371475 h 1228725"/>
              <a:gd name="connsiteX3" fmla="*/ 180975 w 180975"/>
              <a:gd name="connsiteY3" fmla="*/ 0 h 1228725"/>
              <a:gd name="connsiteX0" fmla="*/ 0 w 180975"/>
              <a:gd name="connsiteY0" fmla="*/ 1388714 h 1388714"/>
              <a:gd name="connsiteX1" fmla="*/ 0 w 180975"/>
              <a:gd name="connsiteY1" fmla="*/ 531464 h 1388714"/>
              <a:gd name="connsiteX2" fmla="*/ 180975 w 180975"/>
              <a:gd name="connsiteY2" fmla="*/ 531464 h 1388714"/>
              <a:gd name="connsiteX3" fmla="*/ 175767 w 180975"/>
              <a:gd name="connsiteY3" fmla="*/ 0 h 138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5" h="1388714">
                <a:moveTo>
                  <a:pt x="0" y="1388714"/>
                </a:moveTo>
                <a:lnTo>
                  <a:pt x="0" y="531464"/>
                </a:lnTo>
                <a:lnTo>
                  <a:pt x="180975" y="531464"/>
                </a:lnTo>
                <a:lnTo>
                  <a:pt x="175767" y="0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cxnSp>
        <p:nvCxnSpPr>
          <p:cNvPr id="196" name="直接连接符 195"/>
          <p:cNvCxnSpPr/>
          <p:nvPr/>
        </p:nvCxnSpPr>
        <p:spPr bwMode="auto">
          <a:xfrm>
            <a:off x="2149944" y="3384425"/>
            <a:ext cx="0" cy="49813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B0F0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197" name="椭圆 196"/>
          <p:cNvSpPr/>
          <p:nvPr/>
        </p:nvSpPr>
        <p:spPr bwMode="auto">
          <a:xfrm>
            <a:off x="1867432" y="3569571"/>
            <a:ext cx="180000" cy="180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198" name="任意多边形 197"/>
          <p:cNvSpPr/>
          <p:nvPr/>
        </p:nvSpPr>
        <p:spPr>
          <a:xfrm>
            <a:off x="3292622" y="1931907"/>
            <a:ext cx="549464" cy="263792"/>
          </a:xfrm>
          <a:custGeom>
            <a:avLst/>
            <a:gdLst>
              <a:gd name="connsiteX0" fmla="*/ 0 w 1195753"/>
              <a:gd name="connsiteY0" fmla="*/ 281377 h 281377"/>
              <a:gd name="connsiteX1" fmla="*/ 518746 w 1195753"/>
              <a:gd name="connsiteY1" fmla="*/ 23 h 281377"/>
              <a:gd name="connsiteX2" fmla="*/ 1195753 w 1195753"/>
              <a:gd name="connsiteY2" fmla="*/ 263792 h 281377"/>
              <a:gd name="connsiteX0" fmla="*/ 0 w 677007"/>
              <a:gd name="connsiteY0" fmla="*/ 23 h 263792"/>
              <a:gd name="connsiteX1" fmla="*/ 677007 w 677007"/>
              <a:gd name="connsiteY1" fmla="*/ 263792 h 26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7007" h="263792">
                <a:moveTo>
                  <a:pt x="0" y="23"/>
                </a:moveTo>
                <a:cubicBezTo>
                  <a:pt x="199292" y="-2908"/>
                  <a:pt x="677007" y="263792"/>
                  <a:pt x="677007" y="263792"/>
                </a:cubicBezTo>
              </a:path>
            </a:pathLst>
          </a:custGeom>
          <a:noFill/>
          <a:ln w="25400">
            <a:solidFill>
              <a:srgbClr val="EC7061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99" name="任意多边形 198"/>
          <p:cNvSpPr/>
          <p:nvPr/>
        </p:nvSpPr>
        <p:spPr>
          <a:xfrm>
            <a:off x="2870127" y="1929394"/>
            <a:ext cx="421018" cy="281354"/>
          </a:xfrm>
          <a:custGeom>
            <a:avLst/>
            <a:gdLst>
              <a:gd name="connsiteX0" fmla="*/ 0 w 1195753"/>
              <a:gd name="connsiteY0" fmla="*/ 281377 h 281377"/>
              <a:gd name="connsiteX1" fmla="*/ 518746 w 1195753"/>
              <a:gd name="connsiteY1" fmla="*/ 23 h 281377"/>
              <a:gd name="connsiteX2" fmla="*/ 1195753 w 1195753"/>
              <a:gd name="connsiteY2" fmla="*/ 263792 h 281377"/>
              <a:gd name="connsiteX0" fmla="*/ 0 w 518746"/>
              <a:gd name="connsiteY0" fmla="*/ 281354 h 281354"/>
              <a:gd name="connsiteX1" fmla="*/ 518746 w 518746"/>
              <a:gd name="connsiteY1" fmla="*/ 0 h 28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746" h="281354">
                <a:moveTo>
                  <a:pt x="0" y="281354"/>
                </a:moveTo>
                <a:cubicBezTo>
                  <a:pt x="159727" y="142142"/>
                  <a:pt x="319454" y="2931"/>
                  <a:pt x="518746" y="0"/>
                </a:cubicBezTo>
              </a:path>
            </a:pathLst>
          </a:custGeom>
          <a:noFill/>
          <a:ln w="254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00" name="椭圆 199"/>
          <p:cNvSpPr/>
          <p:nvPr/>
        </p:nvSpPr>
        <p:spPr bwMode="auto">
          <a:xfrm>
            <a:off x="3220340" y="1669161"/>
            <a:ext cx="180000" cy="180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05892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sz="35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Процесс пересылки VLANIF (3)</a:t>
            </a:r>
          </a:p>
        </p:txBody>
      </p:sp>
      <p:sp>
        <p:nvSpPr>
          <p:cNvPr id="36" name="文本占位符 2"/>
          <p:cNvSpPr>
            <a:spLocks noGrp="1"/>
          </p:cNvSpPr>
          <p:nvPr>
            <p:ph type="body" sz="quarter" idx="4294967295"/>
          </p:nvPr>
        </p:nvSpPr>
        <p:spPr>
          <a:xfrm>
            <a:off x="6411335" y="1858963"/>
            <a:ext cx="5270500" cy="4254500"/>
          </a:xfrm>
        </p:spPr>
        <p:txBody>
          <a:bodyPr wrap="square">
            <a:noAutofit/>
          </a:bodyPr>
          <a:lstStyle/>
          <a:p>
            <a:pPr marL="342900" indent="-342900" algn="l" defTabSz="914478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 startAt="4"/>
            </a:pP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Поскольку соответствующий маршрут является прямым маршрутом, коммутатор определяет, что пакет достиг последнего перехода. Он выполняет поиск адреса 192.168.20.2 в своей таблице ARP, получает соответствующий MAC-адрес и отправляет пакет в модуль коммутации для повторной инкапсуляции.</a:t>
            </a:r>
          </a:p>
          <a:p>
            <a:pPr marL="342900" indent="-342900" algn="l" defTabSz="914478">
              <a:spcBef>
                <a:spcPts val="0"/>
              </a:spcBef>
              <a:spcAft>
                <a:spcPts val="600"/>
              </a:spcAft>
              <a:buSzPct val="100000"/>
              <a:buFont typeface="+mj-lt"/>
              <a:buAutoNum type="arabicPeriod" startAt="4"/>
            </a:pP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Модуль коммутации просматривает свою таблицу MAC-адресов, чтобы определить исходящий интерфейс кадра и нужно ли в кадре передавать тег VLAN. Кадр данных, отправленный модулем коммутации: </a:t>
            </a:r>
            <a:r>
              <a:rPr lang="ru-RU" sz="1400" dirty="0" smtClean="0">
                <a:ea typeface="方正兰亭黑简体" panose="02000000000000000000" pitchFamily="2" charset="-122"/>
                <a:sym typeface="Huawei Sans" panose="020C0503030203020204" pitchFamily="34" charset="0"/>
              </a:rPr>
              <a:t>MAC-адрес источника = </a:t>
            </a: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MAC2, </a:t>
            </a:r>
            <a:r>
              <a:rPr lang="ru-RU" sz="1400" dirty="0" smtClean="0">
                <a:ea typeface="方正兰亭黑简体" panose="02000000000000000000" pitchFamily="2" charset="-122"/>
                <a:sym typeface="Huawei Sans" panose="020C0503030203020204" pitchFamily="34" charset="0"/>
              </a:rPr>
              <a:t>MAC-адрес назначения </a:t>
            </a:r>
            <a:r>
              <a:rPr lang="ru-RU" sz="1400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= MAC3, VLAN tag = None</a:t>
            </a:r>
          </a:p>
        </p:txBody>
      </p:sp>
      <p:sp>
        <p:nvSpPr>
          <p:cNvPr id="45" name="圆角矩形 44"/>
          <p:cNvSpPr/>
          <p:nvPr/>
        </p:nvSpPr>
        <p:spPr>
          <a:xfrm rot="16200000">
            <a:off x="2553821" y="1430210"/>
            <a:ext cx="1807032" cy="4406207"/>
          </a:xfrm>
          <a:prstGeom prst="roundRect">
            <a:avLst>
              <a:gd name="adj" fmla="val 4689"/>
            </a:avLst>
          </a:prstGeom>
          <a:solidFill>
            <a:schemeClr val="bg1"/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338614" y="3681413"/>
            <a:ext cx="4262464" cy="767718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320534" y="2788167"/>
            <a:ext cx="4280543" cy="499520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57" name="图片 56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84907" y="4972602"/>
            <a:ext cx="539063" cy="414000"/>
          </a:xfrm>
          <a:prstGeom prst="rect">
            <a:avLst/>
          </a:prstGeom>
        </p:spPr>
      </p:pic>
      <p:pic>
        <p:nvPicPr>
          <p:cNvPr id="60" name="图片 59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51864" y="4972602"/>
            <a:ext cx="539063" cy="414000"/>
          </a:xfrm>
          <a:prstGeom prst="rect">
            <a:avLst/>
          </a:prstGeom>
        </p:spPr>
      </p:pic>
      <p:cxnSp>
        <p:nvCxnSpPr>
          <p:cNvPr id="63" name="直接连接符 62"/>
          <p:cNvCxnSpPr>
            <a:stCxn id="57" idx="0"/>
            <a:endCxn id="80" idx="2"/>
          </p:cNvCxnSpPr>
          <p:nvPr/>
        </p:nvCxnSpPr>
        <p:spPr bwMode="auto">
          <a:xfrm flipV="1">
            <a:off x="2354439" y="4372094"/>
            <a:ext cx="0" cy="600508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6" name="直接连接符 65"/>
          <p:cNvCxnSpPr>
            <a:stCxn id="60" idx="0"/>
            <a:endCxn id="83" idx="2"/>
          </p:cNvCxnSpPr>
          <p:nvPr/>
        </p:nvCxnSpPr>
        <p:spPr bwMode="auto">
          <a:xfrm flipV="1">
            <a:off x="4421396" y="4372094"/>
            <a:ext cx="0" cy="600508"/>
          </a:xfrm>
          <a:prstGeom prst="line">
            <a:avLst/>
          </a:prstGeom>
          <a:solidFill>
            <a:srgbClr val="5B9BD5">
              <a:lumMod val="40000"/>
              <a:lumOff val="60000"/>
            </a:srgbClr>
          </a:solid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sp>
        <p:nvSpPr>
          <p:cNvPr id="67" name="TextBox 77"/>
          <p:cNvSpPr txBox="1"/>
          <p:nvPr/>
        </p:nvSpPr>
        <p:spPr bwMode="auto">
          <a:xfrm>
            <a:off x="1254234" y="5397581"/>
            <a:ext cx="2162066" cy="820339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indent="0" defTabSz="914400" fontAlgn="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 b="0" i="0" u="none" strike="noStrike" cap="none" normalizeH="0" baseline="0">
                <a:ln>
                  <a:noFill/>
                </a:ln>
                <a:effectLst/>
                <a:latin typeface="FrutigerNext LT Regular" pitchFamily="34" charset="0"/>
                <a:ea typeface="宋体" pitchFamily="2" charset="-122"/>
              </a:defRPr>
            </a:lvl1pPr>
          </a:lstStyle>
          <a:p>
            <a:pPr algn="ctr"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ПК1</a:t>
            </a:r>
          </a:p>
          <a:p>
            <a:pPr algn="ctr"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192.168.10.2/24</a:t>
            </a:r>
          </a:p>
          <a:p>
            <a:pPr algn="ctr"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Шлюз по умолчанию: 192.168.10.254</a:t>
            </a:r>
          </a:p>
          <a:p>
            <a:pPr algn="ctr" fontAlgn="ctr"/>
            <a:r>
              <a:rPr lang="ru-RU" sz="1200" b="1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MAC1</a:t>
            </a:r>
          </a:p>
        </p:txBody>
      </p:sp>
      <p:sp>
        <p:nvSpPr>
          <p:cNvPr id="77" name="TextBox 77"/>
          <p:cNvSpPr txBox="1"/>
          <p:nvPr/>
        </p:nvSpPr>
        <p:spPr bwMode="auto">
          <a:xfrm>
            <a:off x="3314700" y="5397581"/>
            <a:ext cx="2285399" cy="820338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indent="0" algn="ctr" defTabSz="914400" fontAlgn="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200" b="0" i="0" u="none" strike="noStrike" cap="none" normalizeH="0" baseline="0">
                <a:ln>
                  <a:noFill/>
                </a:ln>
                <a:effectLst/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dirty="0">
                <a:latin typeface="Arial" panose="020B0604020202020204" pitchFamily="34" charset="0"/>
              </a:rPr>
              <a:t>ПК2</a:t>
            </a:r>
          </a:p>
          <a:p>
            <a:pPr fontAlgn="ctr"/>
            <a:r>
              <a:rPr lang="ru-RU" dirty="0">
                <a:latin typeface="Arial" panose="020B0604020202020204" pitchFamily="34" charset="0"/>
              </a:rPr>
              <a:t>IP: 192.168.20.2/24</a:t>
            </a:r>
          </a:p>
          <a:p>
            <a:pPr fontAlgn="ctr"/>
            <a:r>
              <a:rPr lang="ru-RU" dirty="0">
                <a:latin typeface="Arial" panose="020B0604020202020204" pitchFamily="34" charset="0"/>
              </a:rPr>
              <a:t>Шлюз по умолчанию: 192.168.20.254</a:t>
            </a:r>
          </a:p>
          <a:p>
            <a:pPr fontAlgn="ctr"/>
            <a:r>
              <a:rPr lang="ru-RU" b="1" dirty="0">
                <a:solidFill>
                  <a:srgbClr val="EC7061"/>
                </a:solidFill>
                <a:latin typeface="Arial" panose="020B0604020202020204" pitchFamily="34" charset="0"/>
                <a:sym typeface="Huawei Sans" panose="020C0503030203020204" pitchFamily="34" charset="0"/>
              </a:rPr>
              <a:t>MAC: MAC3</a:t>
            </a:r>
          </a:p>
        </p:txBody>
      </p:sp>
      <p:sp>
        <p:nvSpPr>
          <p:cNvPr id="78" name="圆角矩形 77"/>
          <p:cNvSpPr/>
          <p:nvPr/>
        </p:nvSpPr>
        <p:spPr bwMode="auto">
          <a:xfrm>
            <a:off x="2034342" y="4074141"/>
            <a:ext cx="1160710" cy="295861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2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9" name="圆角矩形 78"/>
          <p:cNvSpPr/>
          <p:nvPr/>
        </p:nvSpPr>
        <p:spPr bwMode="auto">
          <a:xfrm>
            <a:off x="3580814" y="4074141"/>
            <a:ext cx="1174117" cy="297953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2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192421" y="415607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719389" y="415607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3732411" y="415607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259378" y="415607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354439" y="3797142"/>
            <a:ext cx="800219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85" name="矩形 84"/>
          <p:cNvSpPr/>
          <p:nvPr/>
        </p:nvSpPr>
        <p:spPr>
          <a:xfrm>
            <a:off x="3581851" y="3797142"/>
            <a:ext cx="800219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20</a:t>
            </a:r>
          </a:p>
        </p:txBody>
      </p:sp>
      <p:sp>
        <p:nvSpPr>
          <p:cNvPr id="86" name="任意多边形 85"/>
          <p:cNvSpPr/>
          <p:nvPr/>
        </p:nvSpPr>
        <p:spPr bwMode="auto">
          <a:xfrm>
            <a:off x="2354439" y="3150768"/>
            <a:ext cx="232577" cy="900532"/>
          </a:xfrm>
          <a:custGeom>
            <a:avLst/>
            <a:gdLst>
              <a:gd name="connsiteX0" fmla="*/ 0 w 180975"/>
              <a:gd name="connsiteY0" fmla="*/ 1228725 h 1228725"/>
              <a:gd name="connsiteX1" fmla="*/ 0 w 180975"/>
              <a:gd name="connsiteY1" fmla="*/ 371475 h 1228725"/>
              <a:gd name="connsiteX2" fmla="*/ 180975 w 180975"/>
              <a:gd name="connsiteY2" fmla="*/ 371475 h 1228725"/>
              <a:gd name="connsiteX3" fmla="*/ 180975 w 180975"/>
              <a:gd name="connsiteY3" fmla="*/ 0 h 1228725"/>
              <a:gd name="connsiteX0" fmla="*/ 0 w 180975"/>
              <a:gd name="connsiteY0" fmla="*/ 1388714 h 1388714"/>
              <a:gd name="connsiteX1" fmla="*/ 0 w 180975"/>
              <a:gd name="connsiteY1" fmla="*/ 531464 h 1388714"/>
              <a:gd name="connsiteX2" fmla="*/ 180975 w 180975"/>
              <a:gd name="connsiteY2" fmla="*/ 531464 h 1388714"/>
              <a:gd name="connsiteX3" fmla="*/ 175767 w 180975"/>
              <a:gd name="connsiteY3" fmla="*/ 0 h 138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5" h="1388714">
                <a:moveTo>
                  <a:pt x="0" y="1388714"/>
                </a:moveTo>
                <a:lnTo>
                  <a:pt x="0" y="531464"/>
                </a:lnTo>
                <a:lnTo>
                  <a:pt x="180975" y="531464"/>
                </a:lnTo>
                <a:lnTo>
                  <a:pt x="175767" y="0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515496" y="3744336"/>
            <a:ext cx="1319045" cy="73866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0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Модуль коммутации</a:t>
            </a:r>
          </a:p>
        </p:txBody>
      </p:sp>
      <p:sp>
        <p:nvSpPr>
          <p:cNvPr id="89" name="矩形 88"/>
          <p:cNvSpPr/>
          <p:nvPr/>
        </p:nvSpPr>
        <p:spPr>
          <a:xfrm>
            <a:off x="4396405" y="2877159"/>
            <a:ext cx="1464957" cy="38353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0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Модуль маршрутизации</a:t>
            </a:r>
          </a:p>
        </p:txBody>
      </p:sp>
      <p:sp>
        <p:nvSpPr>
          <p:cNvPr id="92" name="圆角矩形 91"/>
          <p:cNvSpPr/>
          <p:nvPr/>
        </p:nvSpPr>
        <p:spPr>
          <a:xfrm>
            <a:off x="2141922" y="2886756"/>
            <a:ext cx="926229" cy="270840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10</a:t>
            </a:r>
          </a:p>
        </p:txBody>
      </p:sp>
      <p:sp>
        <p:nvSpPr>
          <p:cNvPr id="93" name="圆角矩形 92"/>
          <p:cNvSpPr/>
          <p:nvPr/>
        </p:nvSpPr>
        <p:spPr>
          <a:xfrm>
            <a:off x="3580815" y="2876091"/>
            <a:ext cx="1011542" cy="270840"/>
          </a:xfrm>
          <a:prstGeom prst="roundRect">
            <a:avLst/>
          </a:prstGeom>
          <a:solidFill>
            <a:srgbClr val="FFFFCC"/>
          </a:solidFill>
          <a:ln w="9525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20</a:t>
            </a:r>
          </a:p>
        </p:txBody>
      </p:sp>
      <p:sp>
        <p:nvSpPr>
          <p:cNvPr id="96" name="圆角矩形 95"/>
          <p:cNvSpPr/>
          <p:nvPr/>
        </p:nvSpPr>
        <p:spPr>
          <a:xfrm>
            <a:off x="462485" y="1661630"/>
            <a:ext cx="2288891" cy="683835"/>
          </a:xfrm>
          <a:prstGeom prst="roundRect">
            <a:avLst>
              <a:gd name="adj" fmla="val 9948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VLANIF10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IP-адрес 192.168.10.254 24</a:t>
            </a:r>
          </a:p>
          <a:p>
            <a:pPr fontAlgn="ctr"/>
            <a:r>
              <a:rPr lang="ru-RU" sz="1200" b="1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(MAC: MAC2)</a:t>
            </a:r>
          </a:p>
        </p:txBody>
      </p:sp>
      <p:cxnSp>
        <p:nvCxnSpPr>
          <p:cNvPr id="97" name="直接箭头连接符 96"/>
          <p:cNvCxnSpPr>
            <a:stCxn id="92" idx="0"/>
            <a:endCxn id="96" idx="2"/>
          </p:cNvCxnSpPr>
          <p:nvPr/>
        </p:nvCxnSpPr>
        <p:spPr>
          <a:xfrm flipH="1" flipV="1">
            <a:off x="1606931" y="2345465"/>
            <a:ext cx="998106" cy="541291"/>
          </a:xfrm>
          <a:prstGeom prst="straightConnector1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</p:cxnSp>
      <p:sp>
        <p:nvSpPr>
          <p:cNvPr id="98" name="圆角矩形 97"/>
          <p:cNvSpPr/>
          <p:nvPr/>
        </p:nvSpPr>
        <p:spPr>
          <a:xfrm>
            <a:off x="3943318" y="1661630"/>
            <a:ext cx="2288891" cy="683835"/>
          </a:xfrm>
          <a:prstGeom prst="roundRect">
            <a:avLst>
              <a:gd name="adj" fmla="val 9948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VLANIF20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IP-адрес 192.168.20.254 24</a:t>
            </a:r>
          </a:p>
          <a:p>
            <a:pPr fontAlgn="ctr"/>
            <a:r>
              <a:rPr lang="ru-RU" sz="1200" b="1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(MAC: MAC2)</a:t>
            </a:r>
          </a:p>
        </p:txBody>
      </p:sp>
      <p:cxnSp>
        <p:nvCxnSpPr>
          <p:cNvPr id="99" name="直接箭头连接符 98"/>
          <p:cNvCxnSpPr>
            <a:stCxn id="93" idx="0"/>
            <a:endCxn id="98" idx="2"/>
          </p:cNvCxnSpPr>
          <p:nvPr/>
        </p:nvCxnSpPr>
        <p:spPr>
          <a:xfrm flipV="1">
            <a:off x="4086586" y="2345465"/>
            <a:ext cx="1001178" cy="530626"/>
          </a:xfrm>
          <a:prstGeom prst="straightConnector1">
            <a:avLst/>
          </a:prstGeom>
          <a:solidFill>
            <a:schemeClr val="bg1"/>
          </a:solidFill>
          <a:ln w="19050">
            <a:solidFill>
              <a:schemeClr val="bg1">
                <a:lumMod val="75000"/>
              </a:schemeClr>
            </a:solidFill>
          </a:ln>
        </p:spPr>
      </p:cxnSp>
      <p:sp>
        <p:nvSpPr>
          <p:cNvPr id="100" name="矩形 99"/>
          <p:cNvSpPr/>
          <p:nvPr/>
        </p:nvSpPr>
        <p:spPr bwMode="auto">
          <a:xfrm>
            <a:off x="876366" y="4781577"/>
            <a:ext cx="1527887" cy="266307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доступа</a:t>
            </a:r>
          </a:p>
        </p:txBody>
      </p:sp>
      <p:sp>
        <p:nvSpPr>
          <p:cNvPr id="101" name="矩形 100"/>
          <p:cNvSpPr/>
          <p:nvPr/>
        </p:nvSpPr>
        <p:spPr>
          <a:xfrm>
            <a:off x="557013" y="4815510"/>
            <a:ext cx="324036" cy="216024"/>
          </a:xfrm>
          <a:prstGeom prst="rect">
            <a:avLst/>
          </a:prstGeom>
          <a:noFill/>
          <a:ln w="9525" cap="flat" cmpd="sng" algn="ctr">
            <a:solidFill>
              <a:srgbClr val="0B9CE5"/>
            </a:solidFill>
            <a:prstDash val="soli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02" name="任意多边形 101"/>
          <p:cNvSpPr/>
          <p:nvPr/>
        </p:nvSpPr>
        <p:spPr bwMode="auto">
          <a:xfrm flipH="1">
            <a:off x="4147761" y="3150768"/>
            <a:ext cx="246431" cy="866565"/>
          </a:xfrm>
          <a:custGeom>
            <a:avLst/>
            <a:gdLst>
              <a:gd name="connsiteX0" fmla="*/ 0 w 180975"/>
              <a:gd name="connsiteY0" fmla="*/ 1228725 h 1228725"/>
              <a:gd name="connsiteX1" fmla="*/ 0 w 180975"/>
              <a:gd name="connsiteY1" fmla="*/ 371475 h 1228725"/>
              <a:gd name="connsiteX2" fmla="*/ 180975 w 180975"/>
              <a:gd name="connsiteY2" fmla="*/ 371475 h 1228725"/>
              <a:gd name="connsiteX3" fmla="*/ 180975 w 180975"/>
              <a:gd name="connsiteY3" fmla="*/ 0 h 1228725"/>
              <a:gd name="connsiteX0" fmla="*/ 0 w 180975"/>
              <a:gd name="connsiteY0" fmla="*/ 1388714 h 1388714"/>
              <a:gd name="connsiteX1" fmla="*/ 0 w 180975"/>
              <a:gd name="connsiteY1" fmla="*/ 531464 h 1388714"/>
              <a:gd name="connsiteX2" fmla="*/ 180975 w 180975"/>
              <a:gd name="connsiteY2" fmla="*/ 531464 h 1388714"/>
              <a:gd name="connsiteX3" fmla="*/ 175767 w 180975"/>
              <a:gd name="connsiteY3" fmla="*/ 0 h 1388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975" h="1388714">
                <a:moveTo>
                  <a:pt x="0" y="1388714"/>
                </a:moveTo>
                <a:lnTo>
                  <a:pt x="0" y="531464"/>
                </a:lnTo>
                <a:lnTo>
                  <a:pt x="180975" y="531464"/>
                </a:lnTo>
                <a:lnTo>
                  <a:pt x="175767" y="0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cxnSp>
        <p:nvCxnSpPr>
          <p:cNvPr id="103" name="直接连接符 102"/>
          <p:cNvCxnSpPr/>
          <p:nvPr/>
        </p:nvCxnSpPr>
        <p:spPr bwMode="auto">
          <a:xfrm>
            <a:off x="4690927" y="3311056"/>
            <a:ext cx="0" cy="498134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EC706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04" name="椭圆 103"/>
          <p:cNvSpPr/>
          <p:nvPr/>
        </p:nvSpPr>
        <p:spPr bwMode="auto">
          <a:xfrm>
            <a:off x="4801632" y="3482280"/>
            <a:ext cx="180000" cy="180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4</a:t>
            </a:r>
          </a:p>
        </p:txBody>
      </p:sp>
      <p:cxnSp>
        <p:nvCxnSpPr>
          <p:cNvPr id="105" name="直接连接符 104"/>
          <p:cNvCxnSpPr/>
          <p:nvPr/>
        </p:nvCxnSpPr>
        <p:spPr bwMode="auto">
          <a:xfrm>
            <a:off x="4690927" y="4390099"/>
            <a:ext cx="0" cy="498134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EC706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106" name="椭圆 105"/>
          <p:cNvSpPr/>
          <p:nvPr/>
        </p:nvSpPr>
        <p:spPr bwMode="auto">
          <a:xfrm>
            <a:off x="4801632" y="4561323"/>
            <a:ext cx="180000" cy="180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20816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4816" y="1233487"/>
            <a:ext cx="11307600" cy="4680000"/>
          </a:xfrm>
        </p:spPr>
        <p:txBody>
          <a:bodyPr wrap="square">
            <a:no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Предпосылки</a:t>
            </a:r>
            <a:endParaRPr lang="ru-RU" dirty="0">
              <a:solidFill>
                <a:schemeClr val="bg1">
                  <a:lumMod val="50000"/>
                </a:schemeClr>
              </a:solidFill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физических интерфейсов или субинтерфейсов маршрутизаторов для реализации связи между VLAN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интерфейсов VLANIF для реализации связи между VLAN</a:t>
            </a:r>
          </a:p>
          <a:p>
            <a:pPr marL="457200" indent="-457200"/>
            <a:r>
              <a:rPr lang="ru-RU" b="1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Процесс связи на уровне 3</a:t>
            </a:r>
          </a:p>
          <a:p>
            <a:pPr marL="457200" indent="-457200"/>
            <a:endParaRPr lang="en-US" altLang="zh-CN" dirty="0">
              <a:solidFill>
                <a:schemeClr val="bg1">
                  <a:lumMod val="50000"/>
                </a:schemeClr>
              </a:solidFill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marL="457200" indent="-457200"/>
            <a:endParaRPr lang="en-US" altLang="zh-CN" dirty="0">
              <a:solidFill>
                <a:schemeClr val="bg1">
                  <a:lumMod val="50000"/>
                </a:schemeClr>
              </a:solidFill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endParaRPr lang="zh-CN" altLang="en-US" dirty="0"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14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/>
              <a:t>Связь между VLAN </a:t>
            </a:r>
          </a:p>
        </p:txBody>
      </p:sp>
    </p:spTree>
    <p:extLst>
      <p:ext uri="{BB962C8B-B14F-4D97-AF65-F5344CB8AC3E}">
        <p14:creationId xmlns:p14="http://schemas.microsoft.com/office/powerpoint/2010/main" val="420760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Топология сети</a:t>
            </a:r>
          </a:p>
        </p:txBody>
      </p:sp>
      <p:sp>
        <p:nvSpPr>
          <p:cNvPr id="11" name="圆角矩形 10"/>
          <p:cNvSpPr/>
          <p:nvPr/>
        </p:nvSpPr>
        <p:spPr bwMode="auto">
          <a:xfrm>
            <a:off x="947738" y="1727970"/>
            <a:ext cx="2375186" cy="1264023"/>
          </a:xfrm>
          <a:prstGeom prst="roundRect">
            <a:avLst>
              <a:gd name="adj" fmla="val 9687"/>
            </a:avLst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9170" y="1907972"/>
            <a:ext cx="824264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pic>
        <p:nvPicPr>
          <p:cNvPr id="10" name="图片 9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84334" y="1815534"/>
            <a:ext cx="539063" cy="414000"/>
          </a:xfrm>
          <a:prstGeom prst="rect">
            <a:avLst/>
          </a:prstGeom>
        </p:spPr>
      </p:pic>
      <p:sp>
        <p:nvSpPr>
          <p:cNvPr id="13" name="TextBox 77"/>
          <p:cNvSpPr txBox="1"/>
          <p:nvPr/>
        </p:nvSpPr>
        <p:spPr bwMode="auto">
          <a:xfrm>
            <a:off x="1127584" y="2184971"/>
            <a:ext cx="2252563" cy="962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ПК1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IP: 192.168.10.2/24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Шлюз по умолчанию: 192.168.10.254</a:t>
            </a:r>
          </a:p>
        </p:txBody>
      </p:sp>
      <p:sp>
        <p:nvSpPr>
          <p:cNvPr id="110" name="文本框 109"/>
          <p:cNvSpPr txBox="1"/>
          <p:nvPr/>
        </p:nvSpPr>
        <p:spPr bwMode="auto">
          <a:xfrm>
            <a:off x="2181666" y="5614852"/>
            <a:ext cx="7828667" cy="657445"/>
          </a:xfrm>
          <a:prstGeom prst="roundRect">
            <a:avLst>
              <a:gd name="adj" fmla="val 5793"/>
            </a:avLst>
          </a:prstGeom>
          <a:solidFill>
            <a:srgbClr val="FFFF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C00000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Эта топология используется в качестве примера для описания процесса связи между ПК1 </a:t>
            </a:r>
            <a:r>
              <a:rPr lang="ru-RU" sz="1400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в сети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 и сервером (2.3.4.5) в Интернете.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8383895" y="46870"/>
            <a:ext cx="3655705" cy="349200"/>
            <a:chOff x="7812395" y="283304"/>
            <a:chExt cx="3655705" cy="349200"/>
          </a:xfrm>
        </p:grpSpPr>
        <p:sp>
          <p:nvSpPr>
            <p:cNvPr id="42" name="燕尾形 41"/>
            <p:cNvSpPr/>
            <p:nvPr/>
          </p:nvSpPr>
          <p:spPr bwMode="auto">
            <a:xfrm>
              <a:off x="7812395" y="283304"/>
              <a:ext cx="1260000" cy="34920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Топология сети</a:t>
              </a:r>
            </a:p>
          </p:txBody>
        </p:sp>
        <p:sp>
          <p:nvSpPr>
            <p:cNvPr id="43" name="燕尾形 42"/>
            <p:cNvSpPr/>
            <p:nvPr/>
          </p:nvSpPr>
          <p:spPr bwMode="auto">
            <a:xfrm>
              <a:off x="8923340" y="283304"/>
              <a:ext cx="1260000" cy="349200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  <a:spcBef>
                  <a:spcPts val="0"/>
                </a:spcBef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Логическое соединение</a:t>
              </a:r>
            </a:p>
          </p:txBody>
        </p:sp>
        <p:sp>
          <p:nvSpPr>
            <p:cNvPr id="45" name="燕尾形 44"/>
            <p:cNvSpPr/>
            <p:nvPr/>
          </p:nvSpPr>
          <p:spPr bwMode="auto">
            <a:xfrm>
              <a:off x="10034285" y="283304"/>
              <a:ext cx="1433815" cy="349200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Процесс связи</a:t>
              </a:r>
            </a:p>
          </p:txBody>
        </p:sp>
      </p:grpSp>
      <p:cxnSp>
        <p:nvCxnSpPr>
          <p:cNvPr id="53" name="直接连接符 52"/>
          <p:cNvCxnSpPr>
            <a:endCxn id="66" idx="1"/>
          </p:cNvCxnSpPr>
          <p:nvPr/>
        </p:nvCxnSpPr>
        <p:spPr bwMode="auto">
          <a:xfrm>
            <a:off x="4550563" y="3154477"/>
            <a:ext cx="1406453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9" name="TextBox 8"/>
          <p:cNvSpPr txBox="1">
            <a:spLocks noChangeArrowheads="1"/>
          </p:cNvSpPr>
          <p:nvPr/>
        </p:nvSpPr>
        <p:spPr bwMode="auto">
          <a:xfrm>
            <a:off x="3974764" y="2610849"/>
            <a:ext cx="74397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</a:t>
            </a: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64" name="矩形 63"/>
          <p:cNvSpPr/>
          <p:nvPr/>
        </p:nvSpPr>
        <p:spPr>
          <a:xfrm>
            <a:off x="4399125" y="3154180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0/0/24</a:t>
            </a:r>
          </a:p>
        </p:txBody>
      </p:sp>
      <p:sp>
        <p:nvSpPr>
          <p:cNvPr id="65" name="TextBox 8"/>
          <p:cNvSpPr txBox="1">
            <a:spLocks noChangeArrowheads="1"/>
          </p:cNvSpPr>
          <p:nvPr/>
        </p:nvSpPr>
        <p:spPr bwMode="auto">
          <a:xfrm>
            <a:off x="5929644" y="2610849"/>
            <a:ext cx="708767" cy="328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SW2</a:t>
            </a:r>
          </a:p>
        </p:txBody>
      </p:sp>
      <p:pic>
        <p:nvPicPr>
          <p:cNvPr id="66" name="图片 65" descr="汇聚交换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57016" y="2933568"/>
            <a:ext cx="540000" cy="441818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>
            <a:off x="4913563" y="2841376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pic>
        <p:nvPicPr>
          <p:cNvPr id="70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416690" y="2933078"/>
            <a:ext cx="541200" cy="442799"/>
          </a:xfrm>
          <a:prstGeom prst="rect">
            <a:avLst/>
          </a:prstGeom>
          <a:noFill/>
        </p:spPr>
      </p:pic>
      <p:cxnSp>
        <p:nvCxnSpPr>
          <p:cNvPr id="71" name="直接连接符 70"/>
          <p:cNvCxnSpPr>
            <a:stCxn id="66" idx="3"/>
            <a:endCxn id="70" idx="1"/>
          </p:cNvCxnSpPr>
          <p:nvPr/>
        </p:nvCxnSpPr>
        <p:spPr bwMode="auto">
          <a:xfrm>
            <a:off x="6497016" y="3154477"/>
            <a:ext cx="1919674" cy="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3" name="TextBox 8"/>
          <p:cNvSpPr txBox="1">
            <a:spLocks noChangeArrowheads="1"/>
          </p:cNvSpPr>
          <p:nvPr/>
        </p:nvSpPr>
        <p:spPr bwMode="auto">
          <a:xfrm>
            <a:off x="8371014" y="2395406"/>
            <a:ext cx="61398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NAT</a:t>
            </a:r>
          </a:p>
        </p:txBody>
      </p:sp>
      <p:sp>
        <p:nvSpPr>
          <p:cNvPr id="74" name="矩形 73"/>
          <p:cNvSpPr/>
          <p:nvPr/>
        </p:nvSpPr>
        <p:spPr>
          <a:xfrm>
            <a:off x="7179179" y="3154477"/>
            <a:ext cx="1237512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0/0/0</a:t>
            </a:r>
          </a:p>
        </p:txBody>
      </p:sp>
      <p:sp>
        <p:nvSpPr>
          <p:cNvPr id="75" name="矩形 74"/>
          <p:cNvSpPr/>
          <p:nvPr/>
        </p:nvSpPr>
        <p:spPr>
          <a:xfrm>
            <a:off x="6412629" y="3154478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</a:t>
            </a:r>
          </a:p>
        </p:txBody>
      </p:sp>
      <p:cxnSp>
        <p:nvCxnSpPr>
          <p:cNvPr id="77" name="直接连接符 76"/>
          <p:cNvCxnSpPr>
            <a:stCxn id="70" idx="3"/>
            <a:endCxn id="81" idx="1"/>
          </p:cNvCxnSpPr>
          <p:nvPr/>
        </p:nvCxnSpPr>
        <p:spPr bwMode="auto">
          <a:xfrm>
            <a:off x="8957890" y="3154478"/>
            <a:ext cx="1937061" cy="657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1" name="图片 80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4951" y="2939653"/>
            <a:ext cx="540000" cy="442800"/>
          </a:xfrm>
          <a:prstGeom prst="rect">
            <a:avLst/>
          </a:prstGeom>
        </p:spPr>
      </p:pic>
      <p:sp>
        <p:nvSpPr>
          <p:cNvPr id="82" name="TextBox 8"/>
          <p:cNvSpPr txBox="1">
            <a:spLocks noChangeArrowheads="1"/>
          </p:cNvSpPr>
          <p:nvPr/>
        </p:nvSpPr>
        <p:spPr bwMode="auto">
          <a:xfrm>
            <a:off x="10808123" y="3364712"/>
            <a:ext cx="9266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noProof="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</a:t>
            </a:r>
          </a:p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noProof="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2.3.4.5</a:t>
            </a:r>
          </a:p>
        </p:txBody>
      </p:sp>
      <p:sp>
        <p:nvSpPr>
          <p:cNvPr id="84" name="矩形 83"/>
          <p:cNvSpPr/>
          <p:nvPr/>
        </p:nvSpPr>
        <p:spPr>
          <a:xfrm>
            <a:off x="8598245" y="3154477"/>
            <a:ext cx="1179967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1.2.3.4</a:t>
            </a:r>
          </a:p>
        </p:txBody>
      </p:sp>
      <p:grpSp>
        <p:nvGrpSpPr>
          <p:cNvPr id="85" name="组合 84"/>
          <p:cNvGrpSpPr/>
          <p:nvPr/>
        </p:nvGrpSpPr>
        <p:grpSpPr>
          <a:xfrm>
            <a:off x="9767771" y="2964785"/>
            <a:ext cx="751638" cy="392903"/>
            <a:chOff x="8133063" y="1699504"/>
            <a:chExt cx="751638" cy="392903"/>
          </a:xfrm>
        </p:grpSpPr>
        <p:sp>
          <p:nvSpPr>
            <p:cNvPr id="87" name="Freeform 159"/>
            <p:cNvSpPr/>
            <p:nvPr/>
          </p:nvSpPr>
          <p:spPr>
            <a:xfrm flipH="1">
              <a:off x="8133063" y="1699504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8193601" y="1779719"/>
              <a:ext cx="585914" cy="28178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ISP</a:t>
              </a:r>
            </a:p>
          </p:txBody>
        </p:sp>
      </p:grpSp>
      <p:pic>
        <p:nvPicPr>
          <p:cNvPr id="90" name="图片 89" descr="接入交换机.png">
            <a:extLst>
              <a:ext uri="{FF2B5EF4-FFF2-40B4-BE49-F238E27FC236}">
                <a16:creationId xmlns:a16="http://schemas.microsoft.com/office/drawing/2014/main" xmlns="" id="{A4EEA780-3CE8-4340-83D8-A49BC722795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010563" y="2939653"/>
            <a:ext cx="540000" cy="441818"/>
          </a:xfrm>
          <a:prstGeom prst="rect">
            <a:avLst/>
          </a:prstGeom>
        </p:spPr>
      </p:pic>
      <p:sp>
        <p:nvSpPr>
          <p:cNvPr id="96" name="圆角矩形 95"/>
          <p:cNvSpPr/>
          <p:nvPr/>
        </p:nvSpPr>
        <p:spPr bwMode="auto">
          <a:xfrm>
            <a:off x="947739" y="3701764"/>
            <a:ext cx="2375186" cy="1264023"/>
          </a:xfrm>
          <a:prstGeom prst="roundRect">
            <a:avLst>
              <a:gd name="adj" fmla="val 9687"/>
            </a:avLst>
          </a:prstGeom>
          <a:solidFill>
            <a:srgbClr val="FFFF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171450" indent="-171450" fontAlgn="ctr">
              <a:lnSpc>
                <a:spcPts val="2200"/>
              </a:lnSpc>
              <a:buFont typeface="Arial" panose="020B0604020202020204" pitchFamily="34" charset="0"/>
              <a:buChar char="•"/>
            </a:pPr>
            <a:endParaRPr lang="zh-CN" altLang="en-US" sz="1400" dirty="0">
              <a:solidFill>
                <a:schemeClr val="lt1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010068" y="3767095"/>
            <a:ext cx="487595" cy="690999"/>
            <a:chOff x="2237729" y="3315772"/>
            <a:chExt cx="487595" cy="690999"/>
          </a:xfrm>
        </p:grpSpPr>
        <p:pic>
          <p:nvPicPr>
            <p:cNvPr id="15" name="图片 14" descr="PC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37729" y="3315772"/>
              <a:ext cx="487595" cy="41400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2389161" y="3729772"/>
              <a:ext cx="184731" cy="27699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defTabSz="914400" fontAlgn="ctr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</p:grpSp>
      <p:sp>
        <p:nvSpPr>
          <p:cNvPr id="18" name="TextBox 77"/>
          <p:cNvSpPr txBox="1"/>
          <p:nvPr/>
        </p:nvSpPr>
        <p:spPr bwMode="auto">
          <a:xfrm>
            <a:off x="1071460" y="4152283"/>
            <a:ext cx="2325013" cy="962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ПК2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IP: 192.168.20.2/24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Шлюз по умолчанию: 192.168.20.254</a:t>
            </a:r>
          </a:p>
        </p:txBody>
      </p:sp>
      <p:sp>
        <p:nvSpPr>
          <p:cNvPr id="99" name="矩形 98"/>
          <p:cNvSpPr/>
          <p:nvPr/>
        </p:nvSpPr>
        <p:spPr>
          <a:xfrm>
            <a:off x="1019170" y="3855590"/>
            <a:ext cx="824265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20</a:t>
            </a:r>
          </a:p>
        </p:txBody>
      </p:sp>
      <p:cxnSp>
        <p:nvCxnSpPr>
          <p:cNvPr id="20" name="直接连接符 19"/>
          <p:cNvCxnSpPr>
            <a:endCxn id="90" idx="0"/>
          </p:cNvCxnSpPr>
          <p:nvPr/>
        </p:nvCxnSpPr>
        <p:spPr>
          <a:xfrm>
            <a:off x="2523397" y="2013284"/>
            <a:ext cx="1757166" cy="9263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endCxn id="90" idx="2"/>
          </p:cNvCxnSpPr>
          <p:nvPr/>
        </p:nvCxnSpPr>
        <p:spPr>
          <a:xfrm flipV="1">
            <a:off x="2479306" y="3381471"/>
            <a:ext cx="1801257" cy="56488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 bwMode="auto">
          <a:xfrm>
            <a:off x="4806128" y="3915814"/>
            <a:ext cx="3189010" cy="1045293"/>
          </a:xfrm>
          <a:prstGeom prst="rect">
            <a:avLst/>
          </a:prstGeom>
          <a:solidFill>
            <a:srgbClr val="FFFF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defRPr sz="1200">
                <a:solidFill>
                  <a:srgbClr val="C00000"/>
                </a:solidFill>
                <a:latin typeface="+mn-ea"/>
              </a:defRPr>
            </a:lvl1pPr>
          </a:lstStyle>
          <a:p>
            <a:pPr marL="171450" indent="-171450" fontAlgn="ctr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10: 192.168.10.254 24</a:t>
            </a:r>
          </a:p>
          <a:p>
            <a:pPr marL="171450" indent="-171450" fontAlgn="ctr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20: 192.168.20.254 24</a:t>
            </a:r>
          </a:p>
          <a:p>
            <a:pPr marL="171450" indent="-171450" fontAlgn="ctr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30: 192.168.30.1 24</a:t>
            </a:r>
          </a:p>
        </p:txBody>
      </p:sp>
      <p:cxnSp>
        <p:nvCxnSpPr>
          <p:cNvPr id="101" name="直接箭头连接符 100"/>
          <p:cNvCxnSpPr>
            <a:stCxn id="100" idx="0"/>
            <a:endCxn id="66" idx="2"/>
          </p:cNvCxnSpPr>
          <p:nvPr/>
        </p:nvCxnSpPr>
        <p:spPr>
          <a:xfrm flipH="1" flipV="1">
            <a:off x="6227016" y="3375386"/>
            <a:ext cx="173617" cy="540428"/>
          </a:xfrm>
          <a:prstGeom prst="straightConnector1">
            <a:avLst/>
          </a:prstGeom>
          <a:ln w="25400">
            <a:solidFill>
              <a:srgbClr val="FFD17D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31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Логическое соединение</a:t>
            </a:r>
          </a:p>
        </p:txBody>
      </p:sp>
      <p:sp>
        <p:nvSpPr>
          <p:cNvPr id="62" name="矩形 61"/>
          <p:cNvSpPr/>
          <p:nvPr/>
        </p:nvSpPr>
        <p:spPr>
          <a:xfrm>
            <a:off x="1249293" y="4174574"/>
            <a:ext cx="334955" cy="228620"/>
          </a:xfrm>
          <a:prstGeom prst="rect">
            <a:avLst/>
          </a:prstGeom>
          <a:solidFill>
            <a:srgbClr val="99DFF9"/>
          </a:solidFill>
          <a:ln w="9525" cap="flat" cmpd="sng" algn="ctr">
            <a:solidFill>
              <a:srgbClr val="99DFF9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2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1653236" y="3776621"/>
            <a:ext cx="1779919" cy="285780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доступа</a:t>
            </a:r>
          </a:p>
        </p:txBody>
      </p:sp>
      <p:sp>
        <p:nvSpPr>
          <p:cNvPr id="65" name="矩形 64"/>
          <p:cNvSpPr/>
          <p:nvPr/>
        </p:nvSpPr>
        <p:spPr bwMode="auto">
          <a:xfrm>
            <a:off x="1653236" y="4148416"/>
            <a:ext cx="1572337" cy="266307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Транковый интерфейс</a:t>
            </a:r>
          </a:p>
        </p:txBody>
      </p:sp>
      <p:sp>
        <p:nvSpPr>
          <p:cNvPr id="67" name="矩形 66"/>
          <p:cNvSpPr/>
          <p:nvPr/>
        </p:nvSpPr>
        <p:spPr>
          <a:xfrm>
            <a:off x="1254752" y="3809077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5" name="圆角矩形 74"/>
          <p:cNvSpPr/>
          <p:nvPr/>
        </p:nvSpPr>
        <p:spPr bwMode="auto">
          <a:xfrm>
            <a:off x="3433155" y="4432098"/>
            <a:ext cx="1428750" cy="587866"/>
          </a:xfrm>
          <a:prstGeom prst="roundRect">
            <a:avLst/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dash"/>
            <a:round/>
            <a:headEnd type="none" w="med" len="med"/>
            <a:tailEnd type="none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6" name="圆角矩形 75"/>
          <p:cNvSpPr/>
          <p:nvPr/>
        </p:nvSpPr>
        <p:spPr bwMode="auto">
          <a:xfrm>
            <a:off x="5917416" y="4432098"/>
            <a:ext cx="1344790" cy="587866"/>
          </a:xfrm>
          <a:prstGeom prst="roundRect">
            <a:avLst/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dash"/>
            <a:round/>
            <a:headEnd type="none" w="med" len="med"/>
            <a:tailEnd type="none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627727" y="4425044"/>
            <a:ext cx="824264" cy="276999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78" name="矩形 77"/>
          <p:cNvSpPr/>
          <p:nvPr/>
        </p:nvSpPr>
        <p:spPr>
          <a:xfrm>
            <a:off x="6374480" y="4425044"/>
            <a:ext cx="824265" cy="276999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20</a:t>
            </a:r>
          </a:p>
        </p:txBody>
      </p:sp>
      <p:sp>
        <p:nvSpPr>
          <p:cNvPr id="79" name="矩形 78"/>
          <p:cNvSpPr/>
          <p:nvPr/>
        </p:nvSpPr>
        <p:spPr>
          <a:xfrm>
            <a:off x="2998480" y="4315769"/>
            <a:ext cx="5112568" cy="775829"/>
          </a:xfrm>
          <a:prstGeom prst="rect">
            <a:avLst/>
          </a:prstGeom>
          <a:noFill/>
          <a:ln w="12700" cap="flat" cmpd="sng" algn="ctr">
            <a:solidFill>
              <a:srgbClr val="00B0F0"/>
            </a:solidFill>
            <a:prstDash val="soli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326412" y="4332029"/>
            <a:ext cx="792088" cy="307777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ctr" fontAlgn="ctr"/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SW1</a:t>
            </a:r>
          </a:p>
        </p:txBody>
      </p:sp>
      <p:sp>
        <p:nvSpPr>
          <p:cNvPr id="81" name="矩形 80"/>
          <p:cNvSpPr/>
          <p:nvPr/>
        </p:nvSpPr>
        <p:spPr>
          <a:xfrm>
            <a:off x="3616755" y="471439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232899" y="471439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165082" y="471439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660552" y="471439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85" name="图片 84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9242" y="5484456"/>
            <a:ext cx="539063" cy="414000"/>
          </a:xfrm>
          <a:prstGeom prst="rect">
            <a:avLst/>
          </a:prstGeom>
        </p:spPr>
      </p:pic>
      <p:pic>
        <p:nvPicPr>
          <p:cNvPr id="86" name="图片 85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3039" y="5484456"/>
            <a:ext cx="539063" cy="414000"/>
          </a:xfrm>
          <a:prstGeom prst="rect">
            <a:avLst/>
          </a:prstGeom>
        </p:spPr>
      </p:pic>
      <p:cxnSp>
        <p:nvCxnSpPr>
          <p:cNvPr id="87" name="直接连接符 86"/>
          <p:cNvCxnSpPr>
            <a:stCxn id="85" idx="0"/>
            <a:endCxn id="81" idx="2"/>
          </p:cNvCxnSpPr>
          <p:nvPr/>
        </p:nvCxnSpPr>
        <p:spPr bwMode="auto">
          <a:xfrm flipH="1" flipV="1">
            <a:off x="3778773" y="4930414"/>
            <a:ext cx="1" cy="554042"/>
          </a:xfrm>
          <a:prstGeom prst="line">
            <a:avLst/>
          </a:prstGeom>
          <a:solidFill>
            <a:srgbClr val="FFFFCC"/>
          </a:solidFill>
          <a:ln w="25400" cap="flat" cmpd="sng" algn="ctr">
            <a:solidFill>
              <a:srgbClr val="FFD17D"/>
            </a:solidFill>
            <a:prstDash val="solid"/>
            <a:miter lim="800000"/>
          </a:ln>
          <a:effectLst/>
        </p:spPr>
      </p:cxnSp>
      <p:cxnSp>
        <p:nvCxnSpPr>
          <p:cNvPr id="88" name="直接连接符 87"/>
          <p:cNvCxnSpPr>
            <a:stCxn id="86" idx="0"/>
            <a:endCxn id="84" idx="2"/>
          </p:cNvCxnSpPr>
          <p:nvPr/>
        </p:nvCxnSpPr>
        <p:spPr bwMode="auto">
          <a:xfrm flipH="1" flipV="1">
            <a:off x="6822570" y="4930414"/>
            <a:ext cx="1" cy="554042"/>
          </a:xfrm>
          <a:prstGeom prst="line">
            <a:avLst/>
          </a:prstGeom>
          <a:solidFill>
            <a:srgbClr val="5B9BD5">
              <a:lumMod val="40000"/>
              <a:lumOff val="60000"/>
            </a:srgbClr>
          </a:solidFill>
          <a:ln w="2540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sp>
        <p:nvSpPr>
          <p:cNvPr id="89" name="圆角矩形 88"/>
          <p:cNvSpPr/>
          <p:nvPr/>
        </p:nvSpPr>
        <p:spPr>
          <a:xfrm rot="16200000">
            <a:off x="4613700" y="807826"/>
            <a:ext cx="1807032" cy="4406207"/>
          </a:xfrm>
          <a:prstGeom prst="roundRect">
            <a:avLst>
              <a:gd name="adj" fmla="val 4689"/>
            </a:avLst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3398493" y="2866744"/>
            <a:ext cx="4262464" cy="960003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B0F0"/>
            </a:solidFill>
            <a:prstDash val="sysDash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380413" y="2165783"/>
            <a:ext cx="4280543" cy="499520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rgbClr val="00B0F0"/>
            </a:solidFill>
            <a:prstDash val="sysDash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476477" y="2928635"/>
            <a:ext cx="1310544" cy="461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0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Модуль коммутации</a:t>
            </a:r>
          </a:p>
        </p:txBody>
      </p:sp>
      <p:sp>
        <p:nvSpPr>
          <p:cNvPr id="93" name="矩形 92"/>
          <p:cNvSpPr/>
          <p:nvPr/>
        </p:nvSpPr>
        <p:spPr>
          <a:xfrm>
            <a:off x="6353577" y="2323797"/>
            <a:ext cx="1593577" cy="46166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0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Модуль маршрутизации</a:t>
            </a:r>
          </a:p>
        </p:txBody>
      </p:sp>
      <p:sp>
        <p:nvSpPr>
          <p:cNvPr id="94" name="圆角矩形 93"/>
          <p:cNvSpPr/>
          <p:nvPr/>
        </p:nvSpPr>
        <p:spPr>
          <a:xfrm>
            <a:off x="3519278" y="2223007"/>
            <a:ext cx="936000" cy="360488"/>
          </a:xfrm>
          <a:prstGeom prst="roundRect">
            <a:avLst/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dash"/>
            <a:round/>
            <a:headEnd type="none" w="med" len="med"/>
            <a:tailEnd type="none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10</a:t>
            </a:r>
          </a:p>
        </p:txBody>
      </p:sp>
      <p:sp>
        <p:nvSpPr>
          <p:cNvPr id="95" name="圆角矩形 94"/>
          <p:cNvSpPr/>
          <p:nvPr/>
        </p:nvSpPr>
        <p:spPr>
          <a:xfrm>
            <a:off x="4740366" y="2223007"/>
            <a:ext cx="936000" cy="360488"/>
          </a:xfrm>
          <a:prstGeom prst="roundRect">
            <a:avLst/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dash"/>
            <a:round/>
            <a:headEnd type="none" w="med" len="med"/>
            <a:tailEnd type="none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20</a:t>
            </a:r>
          </a:p>
        </p:txBody>
      </p:sp>
      <p:sp>
        <p:nvSpPr>
          <p:cNvPr id="96" name="圆角矩形 95"/>
          <p:cNvSpPr/>
          <p:nvPr/>
        </p:nvSpPr>
        <p:spPr bwMode="auto">
          <a:xfrm>
            <a:off x="5643683" y="3335664"/>
            <a:ext cx="727118" cy="443322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4305241" y="353220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5718875" y="3532200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4772006" y="3531473"/>
            <a:ext cx="324036" cy="2160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0B9CE5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marL="0" marR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567096" y="3310792"/>
            <a:ext cx="822754" cy="276999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ctr" fontAlgn="ctr"/>
            <a:r>
              <a:rPr lang="ru-RU" sz="1200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30</a:t>
            </a:r>
          </a:p>
        </p:txBody>
      </p:sp>
      <p:sp>
        <p:nvSpPr>
          <p:cNvPr id="102" name="圆角矩形 101"/>
          <p:cNvSpPr/>
          <p:nvPr/>
        </p:nvSpPr>
        <p:spPr>
          <a:xfrm>
            <a:off x="5281551" y="3523780"/>
            <a:ext cx="235665" cy="1214776"/>
          </a:xfrm>
          <a:prstGeom prst="roundRect">
            <a:avLst>
              <a:gd name="adj" fmla="val 4019"/>
            </a:avLst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/>
            <a:endParaRPr lang="zh-CN" altLang="en-US" kern="0" dirty="0">
              <a:solidFill>
                <a:prstClr val="white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5961453" y="2223007"/>
            <a:ext cx="936000" cy="360488"/>
          </a:xfrm>
          <a:prstGeom prst="roundRect">
            <a:avLst/>
          </a:prstGeom>
          <a:solidFill>
            <a:srgbClr val="00B0F0">
              <a:alpha val="5000"/>
            </a:srgbClr>
          </a:solidFill>
          <a:ln w="9525" cap="flat" cmpd="sng" algn="ctr">
            <a:solidFill>
              <a:srgbClr val="99DFF9"/>
            </a:solidFill>
            <a:prstDash val="dash"/>
            <a:round/>
            <a:headEnd type="none" w="med" len="med"/>
            <a:tailEnd type="none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30</a:t>
            </a:r>
          </a:p>
        </p:txBody>
      </p:sp>
      <p:pic>
        <p:nvPicPr>
          <p:cNvPr id="104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274876" y="3332475"/>
            <a:ext cx="541200" cy="442799"/>
          </a:xfrm>
          <a:prstGeom prst="rect">
            <a:avLst/>
          </a:prstGeom>
          <a:noFill/>
        </p:spPr>
      </p:pic>
      <p:cxnSp>
        <p:nvCxnSpPr>
          <p:cNvPr id="105" name="直接连接符 104"/>
          <p:cNvCxnSpPr>
            <a:stCxn id="96" idx="3"/>
            <a:endCxn id="104" idx="1"/>
          </p:cNvCxnSpPr>
          <p:nvPr/>
        </p:nvCxnSpPr>
        <p:spPr bwMode="auto">
          <a:xfrm flipV="1">
            <a:off x="6370801" y="3553875"/>
            <a:ext cx="1904075" cy="345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6" name="TextBox 8"/>
          <p:cNvSpPr txBox="1">
            <a:spLocks noChangeArrowheads="1"/>
          </p:cNvSpPr>
          <p:nvPr/>
        </p:nvSpPr>
        <p:spPr bwMode="auto">
          <a:xfrm>
            <a:off x="8294435" y="2869594"/>
            <a:ext cx="5342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NAT</a:t>
            </a:r>
          </a:p>
        </p:txBody>
      </p:sp>
      <p:grpSp>
        <p:nvGrpSpPr>
          <p:cNvPr id="107" name="组合 106"/>
          <p:cNvGrpSpPr/>
          <p:nvPr/>
        </p:nvGrpSpPr>
        <p:grpSpPr>
          <a:xfrm>
            <a:off x="9628396" y="3397091"/>
            <a:ext cx="1206795" cy="392903"/>
            <a:chOff x="8036772" y="1699504"/>
            <a:chExt cx="1000661" cy="392903"/>
          </a:xfrm>
        </p:grpSpPr>
        <p:sp>
          <p:nvSpPr>
            <p:cNvPr id="108" name="Freeform 159"/>
            <p:cNvSpPr/>
            <p:nvPr/>
          </p:nvSpPr>
          <p:spPr>
            <a:xfrm flipH="1">
              <a:off x="8133063" y="1699504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8036772" y="1823792"/>
              <a:ext cx="1000661" cy="25524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2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  <p:cxnSp>
        <p:nvCxnSpPr>
          <p:cNvPr id="110" name="直接连接符 109"/>
          <p:cNvCxnSpPr>
            <a:stCxn id="104" idx="3"/>
            <a:endCxn id="108" idx="22"/>
          </p:cNvCxnSpPr>
          <p:nvPr/>
        </p:nvCxnSpPr>
        <p:spPr bwMode="auto">
          <a:xfrm>
            <a:off x="8816076" y="3553875"/>
            <a:ext cx="1040545" cy="362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5337178" y="3531473"/>
            <a:ext cx="129443" cy="1363556"/>
            <a:chOff x="5317430" y="3371471"/>
            <a:chExt cx="149192" cy="1523558"/>
          </a:xfrm>
        </p:grpSpPr>
        <p:cxnSp>
          <p:nvCxnSpPr>
            <p:cNvPr id="115" name="直接连接符 114"/>
            <p:cNvCxnSpPr/>
            <p:nvPr/>
          </p:nvCxnSpPr>
          <p:spPr bwMode="auto">
            <a:xfrm flipH="1" flipV="1">
              <a:off x="5317430" y="3371471"/>
              <a:ext cx="6673" cy="1519393"/>
            </a:xfrm>
            <a:prstGeom prst="line">
              <a:avLst/>
            </a:prstGeom>
            <a:solidFill>
              <a:srgbClr val="FFFFCC"/>
            </a:solidFill>
            <a:ln w="25400" cap="flat" cmpd="sng" algn="ctr">
              <a:solidFill>
                <a:srgbClr val="FFD17D"/>
              </a:solidFill>
              <a:prstDash val="solid"/>
              <a:miter lim="800000"/>
            </a:ln>
            <a:effectLst/>
          </p:spPr>
        </p:cxnSp>
        <p:cxnSp>
          <p:nvCxnSpPr>
            <p:cNvPr id="116" name="直接连接符 115"/>
            <p:cNvCxnSpPr/>
            <p:nvPr/>
          </p:nvCxnSpPr>
          <p:spPr bwMode="auto">
            <a:xfrm flipV="1">
              <a:off x="5466622" y="3375636"/>
              <a:ext cx="0" cy="1519393"/>
            </a:xfrm>
            <a:prstGeom prst="line">
              <a:avLst/>
            </a:prstGeom>
            <a:solidFill>
              <a:srgbClr val="5B9BD5">
                <a:lumMod val="40000"/>
                <a:lumOff val="60000"/>
              </a:srgbClr>
            </a:solidFill>
            <a:ln w="254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</p:grpSp>
      <p:sp>
        <p:nvSpPr>
          <p:cNvPr id="117" name="圆角矩形 75"/>
          <p:cNvSpPr/>
          <p:nvPr/>
        </p:nvSpPr>
        <p:spPr>
          <a:xfrm>
            <a:off x="1002584" y="1453022"/>
            <a:ext cx="10527199" cy="39402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Логическое соединение</a:t>
            </a:r>
          </a:p>
        </p:txBody>
      </p:sp>
      <p:sp>
        <p:nvSpPr>
          <p:cNvPr id="118" name="圆角矩形 75"/>
          <p:cNvSpPr/>
          <p:nvPr/>
        </p:nvSpPr>
        <p:spPr>
          <a:xfrm>
            <a:off x="1002584" y="1959458"/>
            <a:ext cx="10527199" cy="4174642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marL="285750" indent="-285750" defTabSz="914400" fontAlgn="ctr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24" name="圆角矩形 123"/>
          <p:cNvSpPr/>
          <p:nvPr/>
        </p:nvSpPr>
        <p:spPr>
          <a:xfrm>
            <a:off x="8157078" y="4079945"/>
            <a:ext cx="3372705" cy="2054155"/>
          </a:xfrm>
          <a:prstGeom prst="roundRect">
            <a:avLst>
              <a:gd name="adj" fmla="val 7486"/>
            </a:avLst>
          </a:prstGeom>
          <a:solidFill>
            <a:srgbClr val="FFFFCC"/>
          </a:solidFill>
          <a:ln w="9525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171450" indent="-17145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 R1 настройте статические маршруты к пользовательским сетевым сегментам VLAN 10 и VLAN 20.</a:t>
            </a:r>
          </a:p>
          <a:p>
            <a:pPr marL="171450" indent="-171450" fontAlgn="ctr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Чтобы разрешить компьютерам во внутренней сети, использующим частные IP-адреса, доступ в Интернет, настройте функцию преобразования сетевых адресов и портов (NAPT) на маршрутизаторе R1.</a:t>
            </a:r>
          </a:p>
        </p:txBody>
      </p:sp>
      <p:sp>
        <p:nvSpPr>
          <p:cNvPr id="128" name="矩形 127"/>
          <p:cNvSpPr/>
          <p:nvPr/>
        </p:nvSpPr>
        <p:spPr>
          <a:xfrm>
            <a:off x="3260154" y="2872998"/>
            <a:ext cx="792088" cy="307777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ctr" fontAlgn="ctr"/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SW2</a:t>
            </a:r>
          </a:p>
        </p:txBody>
      </p:sp>
      <p:sp>
        <p:nvSpPr>
          <p:cNvPr id="57" name="矩形 56"/>
          <p:cNvSpPr/>
          <p:nvPr/>
        </p:nvSpPr>
        <p:spPr>
          <a:xfrm>
            <a:off x="4948237" y="4860765"/>
            <a:ext cx="1094673" cy="461665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ctr" fontAlgn="ctr"/>
            <a:r>
              <a:rPr lang="ru-RU" sz="1200" dirty="0" smtClean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Транковый</a:t>
            </a:r>
            <a:endParaRPr lang="ru-RU" sz="12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ctr"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0/0/24</a:t>
            </a:r>
          </a:p>
        </p:txBody>
      </p:sp>
      <p:sp>
        <p:nvSpPr>
          <p:cNvPr id="58" name="矩形 57"/>
          <p:cNvSpPr/>
          <p:nvPr/>
        </p:nvSpPr>
        <p:spPr>
          <a:xfrm>
            <a:off x="2792054" y="5079842"/>
            <a:ext cx="1044116" cy="276999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r" fontAlgn="ctr"/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sp>
        <p:nvSpPr>
          <p:cNvPr id="60" name="矩形 59"/>
          <p:cNvSpPr/>
          <p:nvPr/>
        </p:nvSpPr>
        <p:spPr>
          <a:xfrm>
            <a:off x="6660552" y="5079842"/>
            <a:ext cx="1044116" cy="276999"/>
          </a:xfrm>
          <a:prstGeom prst="rect">
            <a:avLst/>
          </a:prstGeom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  <p:txBody>
          <a:bodyPr wrap="square">
            <a:noAutofit/>
          </a:bodyPr>
          <a:lstStyle/>
          <a:p>
            <a:pPr algn="ctr"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</a:t>
            </a:r>
          </a:p>
        </p:txBody>
      </p:sp>
      <p:sp>
        <p:nvSpPr>
          <p:cNvPr id="74" name="矩形 73"/>
          <p:cNvSpPr/>
          <p:nvPr/>
        </p:nvSpPr>
        <p:spPr>
          <a:xfrm>
            <a:off x="5235521" y="4710887"/>
            <a:ext cx="324036" cy="216024"/>
          </a:xfrm>
          <a:prstGeom prst="rect">
            <a:avLst/>
          </a:prstGeom>
          <a:solidFill>
            <a:srgbClr val="99DFF9"/>
          </a:solidFill>
          <a:ln w="9525" cap="flat" cmpd="sng" algn="ctr">
            <a:solidFill>
              <a:srgbClr val="99DFF9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2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5234326" y="3525960"/>
            <a:ext cx="324036" cy="216024"/>
          </a:xfrm>
          <a:prstGeom prst="rect">
            <a:avLst/>
          </a:prstGeom>
          <a:solidFill>
            <a:srgbClr val="99DFF9"/>
          </a:solidFill>
          <a:ln w="9525" cap="flat" cmpd="sng" algn="ctr">
            <a:solidFill>
              <a:srgbClr val="99DFF9"/>
            </a:solidFill>
            <a:prstDash val="solid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2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9" name="Right Arrow 157"/>
          <p:cNvSpPr/>
          <p:nvPr/>
        </p:nvSpPr>
        <p:spPr>
          <a:xfrm>
            <a:off x="7746738" y="2236357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FFF2CC"/>
              </a:gs>
            </a:gsLst>
            <a:lin ang="0" scaled="1"/>
            <a:tileRect/>
          </a:gradFill>
          <a:ln w="15875">
            <a:gradFill flip="none" rotWithShape="1">
              <a:gsLst>
                <a:gs pos="11000">
                  <a:schemeClr val="accent1">
                    <a:lumMod val="0"/>
                    <a:lumOff val="100000"/>
                    <a:alpha val="0"/>
                  </a:schemeClr>
                </a:gs>
                <a:gs pos="67000">
                  <a:srgbClr val="FFD17D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sz="14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1" name="Right Arrow 157"/>
          <p:cNvSpPr/>
          <p:nvPr/>
        </p:nvSpPr>
        <p:spPr>
          <a:xfrm rot="5400000">
            <a:off x="8167681" y="3706824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FFF2CC"/>
              </a:gs>
            </a:gsLst>
            <a:lin ang="0" scaled="1"/>
            <a:tileRect/>
          </a:gradFill>
          <a:ln w="15875">
            <a:gradFill flip="none" rotWithShape="1">
              <a:gsLst>
                <a:gs pos="11000">
                  <a:schemeClr val="accent1">
                    <a:lumMod val="0"/>
                    <a:lumOff val="100000"/>
                    <a:alpha val="0"/>
                  </a:schemeClr>
                </a:gs>
                <a:gs pos="67000">
                  <a:srgbClr val="FFD17D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8420499" y="2039883"/>
            <a:ext cx="2821381" cy="910132"/>
          </a:xfrm>
          <a:prstGeom prst="roundRect">
            <a:avLst>
              <a:gd name="adj" fmla="val 15113"/>
            </a:avLst>
          </a:prstGeom>
          <a:solidFill>
            <a:srgbClr val="FFFF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285750" lvl="0" indent="-285750" defTabSz="914400" font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Arial" panose="020B0604020202020204" pitchFamily="34" charset="0"/>
                <a:sym typeface="Huawei Sans" panose="020C0503030203020204" pitchFamily="34" charset="0"/>
              </a:rPr>
              <a:t>Настройте маршрут по умолчанию на SW2, чтобы разрешить пользователям </a:t>
            </a:r>
            <a:r>
              <a:rPr lang="ru-RU" sz="1200" dirty="0" smtClean="0">
                <a:latin typeface="Arial" panose="020B0604020202020204" pitchFamily="34" charset="0"/>
                <a:sym typeface="Huawei Sans" panose="020C0503030203020204" pitchFamily="34" charset="0"/>
              </a:rPr>
              <a:t>внутренней сети доступ </a:t>
            </a:r>
            <a:r>
              <a:rPr lang="ru-RU" sz="1200" dirty="0">
                <a:latin typeface="Arial" panose="020B0604020202020204" pitchFamily="34" charset="0"/>
                <a:sym typeface="Huawei Sans" panose="020C0503030203020204" pitchFamily="34" charset="0"/>
              </a:rPr>
              <a:t>в Интернет.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8383895" y="46870"/>
            <a:ext cx="3655705" cy="349200"/>
            <a:chOff x="7812395" y="283304"/>
            <a:chExt cx="3655705" cy="349200"/>
          </a:xfrm>
        </p:grpSpPr>
        <p:sp>
          <p:nvSpPr>
            <p:cNvPr id="68" name="燕尾形 67"/>
            <p:cNvSpPr/>
            <p:nvPr/>
          </p:nvSpPr>
          <p:spPr bwMode="auto">
            <a:xfrm>
              <a:off x="7812395" y="283304"/>
              <a:ext cx="1260000" cy="349200"/>
            </a:xfrm>
            <a:prstGeom prst="chevron">
              <a:avLst/>
            </a:prstGeom>
            <a:solidFill>
              <a:srgbClr val="D9D9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Топология сети</a:t>
              </a:r>
            </a:p>
          </p:txBody>
        </p:sp>
        <p:sp>
          <p:nvSpPr>
            <p:cNvPr id="69" name="燕尾形 68"/>
            <p:cNvSpPr/>
            <p:nvPr/>
          </p:nvSpPr>
          <p:spPr bwMode="auto">
            <a:xfrm>
              <a:off x="8923340" y="283304"/>
              <a:ext cx="1260000" cy="34920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  <a:spcBef>
                  <a:spcPts val="0"/>
                </a:spcBef>
              </a:pPr>
              <a:r>
                <a:rPr lang="ru-RU" sz="1100" dirty="0">
                  <a:solidFill>
                    <a:schemeClr val="bg1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Логическое соединение</a:t>
              </a:r>
            </a:p>
          </p:txBody>
        </p:sp>
        <p:sp>
          <p:nvSpPr>
            <p:cNvPr id="70" name="燕尾形 69"/>
            <p:cNvSpPr/>
            <p:nvPr/>
          </p:nvSpPr>
          <p:spPr bwMode="auto">
            <a:xfrm>
              <a:off x="10034285" y="283304"/>
              <a:ext cx="1433815" cy="349200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Процесс связи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3538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Процесс связи (1)</a:t>
            </a:r>
          </a:p>
        </p:txBody>
      </p:sp>
      <p:pic>
        <p:nvPicPr>
          <p:cNvPr id="9" name="图片 8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56542" y="3452667"/>
            <a:ext cx="539063" cy="414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528151" y="3835844"/>
            <a:ext cx="824264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cxnSp>
        <p:nvCxnSpPr>
          <p:cNvPr id="17" name="直接连接符 16"/>
          <p:cNvCxnSpPr>
            <a:endCxn id="26" idx="1"/>
          </p:cNvCxnSpPr>
          <p:nvPr/>
        </p:nvCxnSpPr>
        <p:spPr bwMode="auto">
          <a:xfrm>
            <a:off x="4656105" y="3653582"/>
            <a:ext cx="1406453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直接连接符 18"/>
          <p:cNvCxnSpPr>
            <a:stCxn id="9" idx="3"/>
            <a:endCxn id="46" idx="1"/>
          </p:cNvCxnSpPr>
          <p:nvPr/>
        </p:nvCxnSpPr>
        <p:spPr bwMode="auto">
          <a:xfrm>
            <a:off x="2195605" y="3659667"/>
            <a:ext cx="1920500" cy="0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矩形 19"/>
          <p:cNvSpPr/>
          <p:nvPr/>
        </p:nvSpPr>
        <p:spPr>
          <a:xfrm>
            <a:off x="3287350" y="3365340"/>
            <a:ext cx="931627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sp>
        <p:nvSpPr>
          <p:cNvPr id="23" name="TextBox 8"/>
          <p:cNvSpPr txBox="1">
            <a:spLocks noChangeArrowheads="1"/>
          </p:cNvSpPr>
          <p:nvPr/>
        </p:nvSpPr>
        <p:spPr bwMode="auto">
          <a:xfrm>
            <a:off x="4080306" y="3138123"/>
            <a:ext cx="759880" cy="28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</a:t>
            </a: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24" name="矩形 23"/>
          <p:cNvSpPr/>
          <p:nvPr/>
        </p:nvSpPr>
        <p:spPr>
          <a:xfrm>
            <a:off x="4531043" y="3653285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0/0/24</a:t>
            </a:r>
          </a:p>
        </p:txBody>
      </p:sp>
      <p:pic>
        <p:nvPicPr>
          <p:cNvPr id="26" name="图片 25" descr="汇聚交换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62558" y="3432673"/>
            <a:ext cx="540000" cy="441818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5019105" y="3340481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pic>
        <p:nvPicPr>
          <p:cNvPr id="28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8522232" y="3435471"/>
            <a:ext cx="541200" cy="442799"/>
          </a:xfrm>
          <a:prstGeom prst="rect">
            <a:avLst/>
          </a:prstGeom>
          <a:noFill/>
        </p:spPr>
      </p:pic>
      <p:cxnSp>
        <p:nvCxnSpPr>
          <p:cNvPr id="29" name="直接连接符 28"/>
          <p:cNvCxnSpPr>
            <a:stCxn id="26" idx="3"/>
            <a:endCxn id="28" idx="1"/>
          </p:cNvCxnSpPr>
          <p:nvPr/>
        </p:nvCxnSpPr>
        <p:spPr bwMode="auto">
          <a:xfrm>
            <a:off x="6602558" y="3653582"/>
            <a:ext cx="1919674" cy="328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extBox 8"/>
          <p:cNvSpPr txBox="1">
            <a:spLocks noChangeArrowheads="1"/>
          </p:cNvSpPr>
          <p:nvPr/>
        </p:nvSpPr>
        <p:spPr bwMode="auto">
          <a:xfrm>
            <a:off x="8443773" y="2940563"/>
            <a:ext cx="733657" cy="55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NAT</a:t>
            </a:r>
          </a:p>
        </p:txBody>
      </p:sp>
      <p:sp>
        <p:nvSpPr>
          <p:cNvPr id="31" name="矩形 30"/>
          <p:cNvSpPr/>
          <p:nvPr/>
        </p:nvSpPr>
        <p:spPr>
          <a:xfrm>
            <a:off x="7284721" y="3653582"/>
            <a:ext cx="1237512" cy="73866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0/0/0</a:t>
            </a:r>
          </a:p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192.168.30.2</a:t>
            </a:r>
          </a:p>
          <a:p>
            <a:pPr algn="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MAC3</a:t>
            </a:r>
          </a:p>
        </p:txBody>
      </p:sp>
      <p:sp>
        <p:nvSpPr>
          <p:cNvPr id="35" name="矩形 34"/>
          <p:cNvSpPr/>
          <p:nvPr/>
        </p:nvSpPr>
        <p:spPr>
          <a:xfrm>
            <a:off x="6518171" y="3653583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</a:t>
            </a:r>
          </a:p>
        </p:txBody>
      </p:sp>
      <p:cxnSp>
        <p:nvCxnSpPr>
          <p:cNvPr id="53" name="直接连接符 52"/>
          <p:cNvCxnSpPr/>
          <p:nvPr/>
        </p:nvCxnSpPr>
        <p:spPr bwMode="auto">
          <a:xfrm flipH="1">
            <a:off x="3169406" y="3874491"/>
            <a:ext cx="796773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F0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graphicFrame>
        <p:nvGraphicFramePr>
          <p:cNvPr id="71" name="表格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585629"/>
              </p:ext>
            </p:extLst>
          </p:nvPr>
        </p:nvGraphicFramePr>
        <p:xfrm>
          <a:off x="3169406" y="4305541"/>
          <a:ext cx="2016326" cy="21031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163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8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cap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MAC-адрес источника: </a:t>
                      </a:r>
                      <a:r>
                        <a:rPr lang="ru-RU" sz="1200" b="0" cap="none" dirty="0" smtClean="0">
                          <a:ln>
                            <a:noFill/>
                          </a:ln>
                          <a:solidFill>
                            <a:srgbClr val="EC706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MAC1</a:t>
                      </a:r>
                      <a:endParaRPr lang="ru-RU" sz="1200" b="0" cap="none" dirty="0">
                        <a:ln>
                          <a:noFill/>
                        </a:ln>
                        <a:solidFill>
                          <a:srgbClr val="EC7061"/>
                        </a:solidFill>
                        <a:latin typeface="Arial" panose="020B0604020202020204" pitchFamily="34" charset="0"/>
                        <a:ea typeface="方正兰亭黑简体" panose="02000000000000000000" pitchFamily="2" charset="-122"/>
                        <a:sym typeface="Huawei Sans" panose="020C05030302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8161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MAC-адрес назначения: </a:t>
                      </a:r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rgbClr val="EC706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MAC2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8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Тег VLAN: None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8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cap="none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IP-адрес источника: </a:t>
                      </a:r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192.168.10.2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8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IP-адрес назначения: 2.3.4.5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1" name="圆角矩形 75"/>
          <p:cNvSpPr/>
          <p:nvPr/>
        </p:nvSpPr>
        <p:spPr>
          <a:xfrm>
            <a:off x="559305" y="4477199"/>
            <a:ext cx="2328244" cy="295424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 fontAlgn="ctr"/>
            <a:r>
              <a:rPr lang="ru-RU" sz="1400" b="1" dirty="0">
                <a:solidFill>
                  <a:prstClr val="white"/>
                </a:solidFill>
                <a:latin typeface="Arial" panose="020B0604020202020204" pitchFamily="34" charset="0"/>
                <a:sym typeface="Huawei Sans" panose="020C0503030203020204" pitchFamily="34" charset="0"/>
              </a:rPr>
              <a:t>Обработка ПК</a:t>
            </a:r>
          </a:p>
        </p:txBody>
      </p:sp>
      <p:sp>
        <p:nvSpPr>
          <p:cNvPr id="64" name="圆角矩形 75"/>
          <p:cNvSpPr/>
          <p:nvPr/>
        </p:nvSpPr>
        <p:spPr>
          <a:xfrm>
            <a:off x="559305" y="4806841"/>
            <a:ext cx="2328244" cy="1419090"/>
          </a:xfrm>
          <a:prstGeom prst="roundRect">
            <a:avLst>
              <a:gd name="adj" fmla="val 4852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Перед отправкой пакета на 2.3.4.5 ПК отправляет пакет на свой шлюз после определения того, что IP-адрес назначения не находится в его </a:t>
            </a:r>
            <a:r>
              <a:rPr lang="ru-RU" sz="1200" dirty="0" smtClean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сетевом сегменте..</a:t>
            </a:r>
            <a:endParaRPr lang="ru-RU" sz="12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cxnSp>
        <p:nvCxnSpPr>
          <p:cNvPr id="87" name="直接连接符 86"/>
          <p:cNvCxnSpPr>
            <a:stCxn id="28" idx="3"/>
            <a:endCxn id="91" idx="1"/>
          </p:cNvCxnSpPr>
          <p:nvPr/>
        </p:nvCxnSpPr>
        <p:spPr bwMode="auto">
          <a:xfrm flipV="1">
            <a:off x="9063432" y="3656870"/>
            <a:ext cx="1937061" cy="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1" name="图片 90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493" y="3435470"/>
            <a:ext cx="540000" cy="442800"/>
          </a:xfrm>
          <a:prstGeom prst="rect">
            <a:avLst/>
          </a:prstGeom>
        </p:spPr>
      </p:pic>
      <p:sp>
        <p:nvSpPr>
          <p:cNvPr id="92" name="TextBox 8"/>
          <p:cNvSpPr txBox="1">
            <a:spLocks noChangeArrowheads="1"/>
          </p:cNvSpPr>
          <p:nvPr/>
        </p:nvSpPr>
        <p:spPr bwMode="auto">
          <a:xfrm>
            <a:off x="10913665" y="3863817"/>
            <a:ext cx="9922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noProof="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</a:t>
            </a:r>
          </a:p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noProof="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2.3.4.5</a:t>
            </a:r>
          </a:p>
        </p:txBody>
      </p:sp>
      <p:sp>
        <p:nvSpPr>
          <p:cNvPr id="93" name="矩形 92"/>
          <p:cNvSpPr/>
          <p:nvPr/>
        </p:nvSpPr>
        <p:spPr>
          <a:xfrm>
            <a:off x="9069338" y="3653582"/>
            <a:ext cx="1179967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1.2.3.4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9873313" y="3463890"/>
            <a:ext cx="751638" cy="392903"/>
            <a:chOff x="8133063" y="1699504"/>
            <a:chExt cx="751638" cy="392903"/>
          </a:xfrm>
        </p:grpSpPr>
        <p:sp>
          <p:nvSpPr>
            <p:cNvPr id="44" name="Freeform 159"/>
            <p:cNvSpPr/>
            <p:nvPr/>
          </p:nvSpPr>
          <p:spPr>
            <a:xfrm flipH="1">
              <a:off x="8133063" y="1699504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225681" y="1792557"/>
              <a:ext cx="566748" cy="29174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ISP</a:t>
              </a:r>
            </a:p>
          </p:txBody>
        </p:sp>
      </p:grpSp>
      <p:pic>
        <p:nvPicPr>
          <p:cNvPr id="46" name="图片 45" descr="接入交换机.png">
            <a:extLst>
              <a:ext uri="{FF2B5EF4-FFF2-40B4-BE49-F238E27FC236}">
                <a16:creationId xmlns:a16="http://schemas.microsoft.com/office/drawing/2014/main" xmlns="" id="{A4EEA780-3CE8-4340-83D8-A49BC7227950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116105" y="3438758"/>
            <a:ext cx="540000" cy="441818"/>
          </a:xfrm>
          <a:prstGeom prst="rect">
            <a:avLst/>
          </a:prstGeom>
        </p:spPr>
      </p:pic>
      <p:sp>
        <p:nvSpPr>
          <p:cNvPr id="47" name="TextBox 77"/>
          <p:cNvSpPr txBox="1"/>
          <p:nvPr/>
        </p:nvSpPr>
        <p:spPr bwMode="auto">
          <a:xfrm>
            <a:off x="827469" y="2488644"/>
            <a:ext cx="2225628" cy="669483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indent="0" defTabSz="914400" fontAlgn="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 b="0" i="0" u="none" strike="noStrike" cap="none" normalizeH="0" baseline="0">
                <a:ln>
                  <a:noFill/>
                </a:ln>
                <a:effectLst/>
                <a:latin typeface="FrutigerNext LT Regular" pitchFamily="34" charset="0"/>
                <a:ea typeface="宋体" pitchFamily="2" charset="-122"/>
              </a:defRPr>
            </a:lvl1pPr>
          </a:lstStyle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192.168.10.2/24</a:t>
            </a:r>
          </a:p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Шлюз по умолчанию: 192.168.10.254</a:t>
            </a:r>
          </a:p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MAC1</a:t>
            </a:r>
          </a:p>
          <a:p>
            <a:pPr algn="ctr" fontAlgn="ctr"/>
            <a:endParaRPr lang="en-US" altLang="zh-CN" sz="14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9" name="TextBox 8"/>
          <p:cNvSpPr txBox="1">
            <a:spLocks noChangeArrowheads="1"/>
          </p:cNvSpPr>
          <p:nvPr/>
        </p:nvSpPr>
        <p:spPr bwMode="auto">
          <a:xfrm>
            <a:off x="6017049" y="3138122"/>
            <a:ext cx="884407" cy="288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SW2</a:t>
            </a:r>
          </a:p>
        </p:txBody>
      </p:sp>
      <p:sp>
        <p:nvSpPr>
          <p:cNvPr id="50" name="梯形 2"/>
          <p:cNvSpPr/>
          <p:nvPr/>
        </p:nvSpPr>
        <p:spPr>
          <a:xfrm>
            <a:off x="3169406" y="3942615"/>
            <a:ext cx="1670780" cy="349466"/>
          </a:xfrm>
          <a:custGeom>
            <a:avLst/>
            <a:gdLst>
              <a:gd name="connsiteX0" fmla="*/ 0 w 6840000"/>
              <a:gd name="connsiteY0" fmla="*/ 726886 h 726886"/>
              <a:gd name="connsiteX1" fmla="*/ 1804458 w 6840000"/>
              <a:gd name="connsiteY1" fmla="*/ 0 h 726886"/>
              <a:gd name="connsiteX2" fmla="*/ 5035542 w 6840000"/>
              <a:gd name="connsiteY2" fmla="*/ 0 h 726886"/>
              <a:gd name="connsiteX3" fmla="*/ 6840000 w 6840000"/>
              <a:gd name="connsiteY3" fmla="*/ 726886 h 726886"/>
              <a:gd name="connsiteX4" fmla="*/ 0 w 6840000"/>
              <a:gd name="connsiteY4" fmla="*/ 726886 h 726886"/>
              <a:gd name="connsiteX0" fmla="*/ 0 w 6840000"/>
              <a:gd name="connsiteY0" fmla="*/ 734506 h 734506"/>
              <a:gd name="connsiteX1" fmla="*/ 1804458 w 6840000"/>
              <a:gd name="connsiteY1" fmla="*/ 7620 h 734506"/>
              <a:gd name="connsiteX2" fmla="*/ 2901942 w 6840000"/>
              <a:gd name="connsiteY2" fmla="*/ 0 h 734506"/>
              <a:gd name="connsiteX3" fmla="*/ 6840000 w 6840000"/>
              <a:gd name="connsiteY3" fmla="*/ 734506 h 734506"/>
              <a:gd name="connsiteX4" fmla="*/ 0 w 6840000"/>
              <a:gd name="connsiteY4" fmla="*/ 734506 h 734506"/>
              <a:gd name="connsiteX0" fmla="*/ 0 w 5053258"/>
              <a:gd name="connsiteY0" fmla="*/ 693176 h 734506"/>
              <a:gd name="connsiteX1" fmla="*/ 17716 w 5053258"/>
              <a:gd name="connsiteY1" fmla="*/ 7620 h 734506"/>
              <a:gd name="connsiteX2" fmla="*/ 1115200 w 5053258"/>
              <a:gd name="connsiteY2" fmla="*/ 0 h 734506"/>
              <a:gd name="connsiteX3" fmla="*/ 5053258 w 5053258"/>
              <a:gd name="connsiteY3" fmla="*/ 734506 h 734506"/>
              <a:gd name="connsiteX4" fmla="*/ 0 w 5053258"/>
              <a:gd name="connsiteY4" fmla="*/ 693176 h 73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258" h="734506">
                <a:moveTo>
                  <a:pt x="0" y="693176"/>
                </a:moveTo>
                <a:lnTo>
                  <a:pt x="17716" y="7620"/>
                </a:lnTo>
                <a:lnTo>
                  <a:pt x="1115200" y="0"/>
                </a:lnTo>
                <a:lnTo>
                  <a:pt x="5053258" y="734506"/>
                </a:lnTo>
                <a:lnTo>
                  <a:pt x="0" y="693176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" name="Right Arrow 157"/>
          <p:cNvSpPr/>
          <p:nvPr/>
        </p:nvSpPr>
        <p:spPr>
          <a:xfrm rot="7795213">
            <a:off x="1611862" y="4161054"/>
            <a:ext cx="358041" cy="197035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rgbClr val="1AABE2">
                  <a:lumMod val="5000"/>
                  <a:lumOff val="95000"/>
                  <a:alpha val="0"/>
                </a:srgbClr>
              </a:gs>
              <a:gs pos="81000">
                <a:srgbClr val="99DFF9"/>
              </a:gs>
            </a:gsLst>
            <a:lin ang="0" scaled="1"/>
            <a:tileRect/>
          </a:gradFill>
          <a:ln w="15875" cap="flat" cmpd="sng" algn="ctr">
            <a:gradFill flip="none" rotWithShape="1">
              <a:gsLst>
                <a:gs pos="0">
                  <a:srgbClr val="1AABE2">
                    <a:lumMod val="5000"/>
                    <a:lumOff val="95000"/>
                  </a:srgbClr>
                </a:gs>
                <a:gs pos="100000">
                  <a:srgbClr val="00B0F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/>
              <a:cs typeface="+mn-cs"/>
              <a:sym typeface="Huawei Sans" panose="020C0503030203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383895" y="46870"/>
            <a:ext cx="3655705" cy="349200"/>
            <a:chOff x="7812395" y="283304"/>
            <a:chExt cx="3655705" cy="349200"/>
          </a:xfrm>
        </p:grpSpPr>
        <p:sp>
          <p:nvSpPr>
            <p:cNvPr id="57" name="燕尾形 56"/>
            <p:cNvSpPr/>
            <p:nvPr/>
          </p:nvSpPr>
          <p:spPr bwMode="auto">
            <a:xfrm>
              <a:off x="7812395" y="283304"/>
              <a:ext cx="1260000" cy="349200"/>
            </a:xfrm>
            <a:prstGeom prst="chevron">
              <a:avLst/>
            </a:prstGeom>
            <a:solidFill>
              <a:srgbClr val="D9D9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Топология сети</a:t>
              </a:r>
            </a:p>
          </p:txBody>
        </p:sp>
        <p:sp>
          <p:nvSpPr>
            <p:cNvPr id="58" name="燕尾形 57"/>
            <p:cNvSpPr/>
            <p:nvPr/>
          </p:nvSpPr>
          <p:spPr bwMode="auto">
            <a:xfrm>
              <a:off x="8923340" y="283304"/>
              <a:ext cx="1260000" cy="349200"/>
            </a:xfrm>
            <a:prstGeom prst="chevron">
              <a:avLst/>
            </a:prstGeom>
            <a:solidFill>
              <a:srgbClr val="D9D9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  <a:spcBef>
                  <a:spcPts val="0"/>
                </a:spcBef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Логическое соединение</a:t>
              </a:r>
            </a:p>
          </p:txBody>
        </p:sp>
        <p:sp>
          <p:nvSpPr>
            <p:cNvPr id="59" name="燕尾形 58"/>
            <p:cNvSpPr/>
            <p:nvPr/>
          </p:nvSpPr>
          <p:spPr bwMode="auto">
            <a:xfrm>
              <a:off x="10034285" y="283304"/>
              <a:ext cx="1433815" cy="34920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solidFill>
                    <a:schemeClr val="bg1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Процесс связи</a:t>
              </a:r>
            </a:p>
          </p:txBody>
        </p:sp>
      </p:grpSp>
      <p:sp>
        <p:nvSpPr>
          <p:cNvPr id="41" name="圆角矩形 40"/>
          <p:cNvSpPr/>
          <p:nvPr/>
        </p:nvSpPr>
        <p:spPr>
          <a:xfrm>
            <a:off x="5251603" y="1395238"/>
            <a:ext cx="2100800" cy="665083"/>
          </a:xfrm>
          <a:prstGeom prst="roundRect">
            <a:avLst>
              <a:gd name="adj" fmla="val 5520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10 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192.168.10.254/24</a:t>
            </a:r>
          </a:p>
          <a:p>
            <a:pPr fontAlgn="ctr"/>
            <a:r>
              <a:rPr lang="ru-RU" sz="12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MAC2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5251603" y="2100426"/>
            <a:ext cx="2100800" cy="665083"/>
          </a:xfrm>
          <a:prstGeom prst="roundRect">
            <a:avLst>
              <a:gd name="adj" fmla="val 5520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30 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192.168.30.1/24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MAC2</a:t>
            </a:r>
          </a:p>
        </p:txBody>
      </p:sp>
      <p:sp>
        <p:nvSpPr>
          <p:cNvPr id="54" name="等腰三角形 53"/>
          <p:cNvSpPr/>
          <p:nvPr/>
        </p:nvSpPr>
        <p:spPr>
          <a:xfrm flipV="1">
            <a:off x="5185732" y="2822650"/>
            <a:ext cx="2260097" cy="323436"/>
          </a:xfrm>
          <a:prstGeom prst="triangle">
            <a:avLst/>
          </a:prstGeom>
          <a:gradFill flip="none" rotWithShape="1">
            <a:gsLst>
              <a:gs pos="0">
                <a:srgbClr val="F4FBFE"/>
              </a:gs>
              <a:gs pos="100000">
                <a:srgbClr val="99DFF9"/>
              </a:gs>
            </a:gsLst>
            <a:lin ang="16200000" scaled="0"/>
            <a:tileRect/>
          </a:gradFill>
          <a:ln w="2857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06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Процесс связи (2)</a:t>
            </a:r>
          </a:p>
        </p:txBody>
      </p:sp>
      <p:graphicFrame>
        <p:nvGraphicFramePr>
          <p:cNvPr id="86" name="表格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123413"/>
              </p:ext>
            </p:extLst>
          </p:nvPr>
        </p:nvGraphicFramePr>
        <p:xfrm>
          <a:off x="5132542" y="4743905"/>
          <a:ext cx="2968104" cy="13716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9681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8161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cap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MAC-адрес источника: </a:t>
                      </a:r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rgbClr val="EC706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MAC1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8161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MAC-адрес назначения: </a:t>
                      </a:r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rgbClr val="EC706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MAC2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8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Тег VLAN: 10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8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cap="none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IP-адрес источника:</a:t>
                      </a:r>
                      <a:r>
                        <a:rPr lang="ru-RU" sz="1200" b="0" cap="none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 </a:t>
                      </a:r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192.168.10.2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81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IP-адрес назначения: 2.3.4.5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0" name="圆角矩形 75"/>
          <p:cNvSpPr/>
          <p:nvPr/>
        </p:nvSpPr>
        <p:spPr>
          <a:xfrm>
            <a:off x="1347054" y="5287683"/>
            <a:ext cx="3182960" cy="295424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 fontAlgn="ctr"/>
            <a:r>
              <a:rPr lang="ru-RU" sz="1400" b="1" dirty="0">
                <a:solidFill>
                  <a:prstClr val="white"/>
                </a:solidFill>
                <a:latin typeface="Arial" panose="020B0604020202020204" pitchFamily="34" charset="0"/>
                <a:sym typeface="Huawei Sans" panose="020C0503030203020204" pitchFamily="34" charset="0"/>
              </a:rPr>
              <a:t>Обработка SW1</a:t>
            </a:r>
          </a:p>
        </p:txBody>
      </p:sp>
      <p:sp>
        <p:nvSpPr>
          <p:cNvPr id="91" name="圆角矩形 75"/>
          <p:cNvSpPr/>
          <p:nvPr/>
        </p:nvSpPr>
        <p:spPr>
          <a:xfrm>
            <a:off x="1347053" y="5617324"/>
            <a:ext cx="3309051" cy="842163"/>
          </a:xfrm>
          <a:prstGeom prst="roundRect">
            <a:avLst>
              <a:gd name="adj" fmla="val 4852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После получения кадра SW1 выполняет поиск MAC-адреса в таблице MAC-адресов и пересылает кадр.</a:t>
            </a:r>
          </a:p>
        </p:txBody>
      </p:sp>
      <p:graphicFrame>
        <p:nvGraphicFramePr>
          <p:cNvPr id="99" name="表格 9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361638"/>
              </p:ext>
            </p:extLst>
          </p:nvPr>
        </p:nvGraphicFramePr>
        <p:xfrm>
          <a:off x="1355389" y="4312348"/>
          <a:ext cx="3174624" cy="842559"/>
        </p:xfrm>
        <a:graphic>
          <a:graphicData uri="http://schemas.openxmlformats.org/drawingml/2006/table">
            <a:tbl>
              <a:tblPr/>
              <a:tblGrid>
                <a:gridCol w="13155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77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12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85161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MAC-адрес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VLAN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интерфейс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8699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MAC1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GE 0/0/1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699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MAC2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GE 0/0/24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112" name="直接连接符 111"/>
          <p:cNvCxnSpPr/>
          <p:nvPr/>
        </p:nvCxnSpPr>
        <p:spPr bwMode="auto">
          <a:xfrm flipH="1">
            <a:off x="5116896" y="4249997"/>
            <a:ext cx="796773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F0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pic>
        <p:nvPicPr>
          <p:cNvPr id="123" name="图片 122" descr="汇聚交换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2558" y="3432673"/>
            <a:ext cx="540000" cy="441818"/>
          </a:xfrm>
          <a:prstGeom prst="rect">
            <a:avLst/>
          </a:prstGeom>
        </p:spPr>
      </p:pic>
      <p:pic>
        <p:nvPicPr>
          <p:cNvPr id="125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522232" y="3435471"/>
            <a:ext cx="541200" cy="442799"/>
          </a:xfrm>
          <a:prstGeom prst="rect">
            <a:avLst/>
          </a:prstGeom>
          <a:noFill/>
        </p:spPr>
      </p:pic>
      <p:cxnSp>
        <p:nvCxnSpPr>
          <p:cNvPr id="126" name="直接连接符 125"/>
          <p:cNvCxnSpPr>
            <a:stCxn id="123" idx="3"/>
            <a:endCxn id="125" idx="1"/>
          </p:cNvCxnSpPr>
          <p:nvPr/>
        </p:nvCxnSpPr>
        <p:spPr bwMode="auto">
          <a:xfrm>
            <a:off x="6602558" y="3653582"/>
            <a:ext cx="1919674" cy="328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7" name="TextBox 8"/>
          <p:cNvSpPr txBox="1">
            <a:spLocks noChangeArrowheads="1"/>
          </p:cNvSpPr>
          <p:nvPr/>
        </p:nvSpPr>
        <p:spPr bwMode="auto">
          <a:xfrm>
            <a:off x="8442740" y="2918207"/>
            <a:ext cx="698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NAT</a:t>
            </a:r>
          </a:p>
        </p:txBody>
      </p:sp>
      <p:sp>
        <p:nvSpPr>
          <p:cNvPr id="128" name="矩形 127"/>
          <p:cNvSpPr/>
          <p:nvPr/>
        </p:nvSpPr>
        <p:spPr>
          <a:xfrm>
            <a:off x="7284721" y="3653582"/>
            <a:ext cx="1237512" cy="73866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0/0/0</a:t>
            </a:r>
          </a:p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192.168.30.2</a:t>
            </a:r>
          </a:p>
          <a:p>
            <a:pPr algn="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MAC3</a:t>
            </a:r>
          </a:p>
        </p:txBody>
      </p:sp>
      <p:sp>
        <p:nvSpPr>
          <p:cNvPr id="129" name="矩形 128"/>
          <p:cNvSpPr/>
          <p:nvPr/>
        </p:nvSpPr>
        <p:spPr>
          <a:xfrm>
            <a:off x="6518171" y="3653583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</a:t>
            </a:r>
          </a:p>
        </p:txBody>
      </p:sp>
      <p:cxnSp>
        <p:nvCxnSpPr>
          <p:cNvPr id="130" name="直接连接符 129"/>
          <p:cNvCxnSpPr>
            <a:stCxn id="125" idx="3"/>
            <a:endCxn id="134" idx="1"/>
          </p:cNvCxnSpPr>
          <p:nvPr/>
        </p:nvCxnSpPr>
        <p:spPr bwMode="auto">
          <a:xfrm flipV="1">
            <a:off x="9063432" y="3656870"/>
            <a:ext cx="1937061" cy="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4" name="图片 133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493" y="3435470"/>
            <a:ext cx="540000" cy="442800"/>
          </a:xfrm>
          <a:prstGeom prst="rect">
            <a:avLst/>
          </a:prstGeom>
        </p:spPr>
      </p:pic>
      <p:sp>
        <p:nvSpPr>
          <p:cNvPr id="135" name="TextBox 8"/>
          <p:cNvSpPr txBox="1">
            <a:spLocks noChangeArrowheads="1"/>
          </p:cNvSpPr>
          <p:nvPr/>
        </p:nvSpPr>
        <p:spPr bwMode="auto">
          <a:xfrm>
            <a:off x="10913665" y="3863817"/>
            <a:ext cx="98525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noProof="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</a:t>
            </a:r>
          </a:p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noProof="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2.3.4.5</a:t>
            </a:r>
          </a:p>
        </p:txBody>
      </p:sp>
      <p:grpSp>
        <p:nvGrpSpPr>
          <p:cNvPr id="137" name="组合 136"/>
          <p:cNvGrpSpPr/>
          <p:nvPr/>
        </p:nvGrpSpPr>
        <p:grpSpPr>
          <a:xfrm>
            <a:off x="9873313" y="3463890"/>
            <a:ext cx="751638" cy="392903"/>
            <a:chOff x="8133063" y="1699504"/>
            <a:chExt cx="751638" cy="392903"/>
          </a:xfrm>
        </p:grpSpPr>
        <p:sp>
          <p:nvSpPr>
            <p:cNvPr id="138" name="Freeform 159"/>
            <p:cNvSpPr/>
            <p:nvPr/>
          </p:nvSpPr>
          <p:spPr>
            <a:xfrm flipH="1">
              <a:off x="8133063" y="1699504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8153034" y="1779718"/>
              <a:ext cx="580487" cy="31268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ISP</a:t>
              </a:r>
            </a:p>
          </p:txBody>
        </p:sp>
      </p:grpSp>
      <p:cxnSp>
        <p:nvCxnSpPr>
          <p:cNvPr id="141" name="直接连接符 140"/>
          <p:cNvCxnSpPr/>
          <p:nvPr/>
        </p:nvCxnSpPr>
        <p:spPr bwMode="auto">
          <a:xfrm>
            <a:off x="4656105" y="3653582"/>
            <a:ext cx="1406453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2" name="直接连接符 141"/>
          <p:cNvCxnSpPr>
            <a:stCxn id="54" idx="3"/>
            <a:endCxn id="146" idx="1"/>
          </p:cNvCxnSpPr>
          <p:nvPr/>
        </p:nvCxnSpPr>
        <p:spPr bwMode="auto">
          <a:xfrm>
            <a:off x="2195605" y="3658455"/>
            <a:ext cx="1920500" cy="1212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3" name="矩形 142"/>
          <p:cNvSpPr/>
          <p:nvPr/>
        </p:nvSpPr>
        <p:spPr>
          <a:xfrm>
            <a:off x="3026922" y="3365881"/>
            <a:ext cx="1192055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sp>
        <p:nvSpPr>
          <p:cNvPr id="145" name="矩形 144"/>
          <p:cNvSpPr/>
          <p:nvPr/>
        </p:nvSpPr>
        <p:spPr>
          <a:xfrm>
            <a:off x="4531043" y="3653285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0/0/24</a:t>
            </a:r>
          </a:p>
        </p:txBody>
      </p:sp>
      <p:pic>
        <p:nvPicPr>
          <p:cNvPr id="146" name="图片 145" descr="接入交换机.png">
            <a:extLst>
              <a:ext uri="{FF2B5EF4-FFF2-40B4-BE49-F238E27FC236}">
                <a16:creationId xmlns:a16="http://schemas.microsoft.com/office/drawing/2014/main" xmlns="" id="{A4EEA780-3CE8-4340-83D8-A49BC722795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16105" y="3438758"/>
            <a:ext cx="540000" cy="441818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9069338" y="3653582"/>
            <a:ext cx="1179967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1.2.3.4</a:t>
            </a:r>
          </a:p>
        </p:txBody>
      </p:sp>
      <p:sp>
        <p:nvSpPr>
          <p:cNvPr id="51" name="梯形 2"/>
          <p:cNvSpPr/>
          <p:nvPr/>
        </p:nvSpPr>
        <p:spPr>
          <a:xfrm>
            <a:off x="5116896" y="4362766"/>
            <a:ext cx="1670780" cy="349466"/>
          </a:xfrm>
          <a:custGeom>
            <a:avLst/>
            <a:gdLst>
              <a:gd name="connsiteX0" fmla="*/ 0 w 6840000"/>
              <a:gd name="connsiteY0" fmla="*/ 726886 h 726886"/>
              <a:gd name="connsiteX1" fmla="*/ 1804458 w 6840000"/>
              <a:gd name="connsiteY1" fmla="*/ 0 h 726886"/>
              <a:gd name="connsiteX2" fmla="*/ 5035542 w 6840000"/>
              <a:gd name="connsiteY2" fmla="*/ 0 h 726886"/>
              <a:gd name="connsiteX3" fmla="*/ 6840000 w 6840000"/>
              <a:gd name="connsiteY3" fmla="*/ 726886 h 726886"/>
              <a:gd name="connsiteX4" fmla="*/ 0 w 6840000"/>
              <a:gd name="connsiteY4" fmla="*/ 726886 h 726886"/>
              <a:gd name="connsiteX0" fmla="*/ 0 w 6840000"/>
              <a:gd name="connsiteY0" fmla="*/ 734506 h 734506"/>
              <a:gd name="connsiteX1" fmla="*/ 1804458 w 6840000"/>
              <a:gd name="connsiteY1" fmla="*/ 7620 h 734506"/>
              <a:gd name="connsiteX2" fmla="*/ 2901942 w 6840000"/>
              <a:gd name="connsiteY2" fmla="*/ 0 h 734506"/>
              <a:gd name="connsiteX3" fmla="*/ 6840000 w 6840000"/>
              <a:gd name="connsiteY3" fmla="*/ 734506 h 734506"/>
              <a:gd name="connsiteX4" fmla="*/ 0 w 6840000"/>
              <a:gd name="connsiteY4" fmla="*/ 734506 h 734506"/>
              <a:gd name="connsiteX0" fmla="*/ 0 w 5053258"/>
              <a:gd name="connsiteY0" fmla="*/ 693176 h 734506"/>
              <a:gd name="connsiteX1" fmla="*/ 17716 w 5053258"/>
              <a:gd name="connsiteY1" fmla="*/ 7620 h 734506"/>
              <a:gd name="connsiteX2" fmla="*/ 1115200 w 5053258"/>
              <a:gd name="connsiteY2" fmla="*/ 0 h 734506"/>
              <a:gd name="connsiteX3" fmla="*/ 5053258 w 5053258"/>
              <a:gd name="connsiteY3" fmla="*/ 734506 h 734506"/>
              <a:gd name="connsiteX4" fmla="*/ 0 w 5053258"/>
              <a:gd name="connsiteY4" fmla="*/ 693176 h 73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258" h="734506">
                <a:moveTo>
                  <a:pt x="0" y="693176"/>
                </a:moveTo>
                <a:lnTo>
                  <a:pt x="17716" y="7620"/>
                </a:lnTo>
                <a:lnTo>
                  <a:pt x="1115200" y="0"/>
                </a:lnTo>
                <a:lnTo>
                  <a:pt x="5053258" y="734506"/>
                </a:lnTo>
                <a:lnTo>
                  <a:pt x="0" y="693176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" name="Right Arrow 157"/>
          <p:cNvSpPr/>
          <p:nvPr/>
        </p:nvSpPr>
        <p:spPr>
          <a:xfrm rot="7795213">
            <a:off x="4072306" y="4030896"/>
            <a:ext cx="358041" cy="197035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rgbClr val="1AABE2">
                  <a:lumMod val="5000"/>
                  <a:lumOff val="95000"/>
                  <a:alpha val="0"/>
                </a:srgbClr>
              </a:gs>
              <a:gs pos="81000">
                <a:srgbClr val="99DFF9"/>
              </a:gs>
            </a:gsLst>
            <a:lin ang="0" scaled="1"/>
            <a:tileRect/>
          </a:gradFill>
          <a:ln w="15875" cap="flat" cmpd="sng" algn="ctr">
            <a:gradFill flip="none" rotWithShape="1">
              <a:gsLst>
                <a:gs pos="0">
                  <a:srgbClr val="1AABE2">
                    <a:lumMod val="5000"/>
                    <a:lumOff val="95000"/>
                  </a:srgbClr>
                </a:gs>
                <a:gs pos="100000">
                  <a:srgbClr val="00B0F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/>
              <a:cs typeface="+mn-cs"/>
              <a:sym typeface="Huawei Sans" panose="020C0503030203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383895" y="46870"/>
            <a:ext cx="3655705" cy="349200"/>
            <a:chOff x="7812395" y="283304"/>
            <a:chExt cx="3655705" cy="349200"/>
          </a:xfrm>
        </p:grpSpPr>
        <p:sp>
          <p:nvSpPr>
            <p:cNvPr id="44" name="燕尾形 43"/>
            <p:cNvSpPr/>
            <p:nvPr/>
          </p:nvSpPr>
          <p:spPr bwMode="auto">
            <a:xfrm>
              <a:off x="7812395" y="283304"/>
              <a:ext cx="1260000" cy="349200"/>
            </a:xfrm>
            <a:prstGeom prst="chevron">
              <a:avLst/>
            </a:prstGeom>
            <a:solidFill>
              <a:srgbClr val="D9D9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Топология сети</a:t>
              </a:r>
            </a:p>
          </p:txBody>
        </p:sp>
        <p:sp>
          <p:nvSpPr>
            <p:cNvPr id="45" name="燕尾形 44"/>
            <p:cNvSpPr/>
            <p:nvPr/>
          </p:nvSpPr>
          <p:spPr bwMode="auto">
            <a:xfrm>
              <a:off x="8923340" y="283304"/>
              <a:ext cx="1260000" cy="349200"/>
            </a:xfrm>
            <a:prstGeom prst="chevron">
              <a:avLst/>
            </a:prstGeom>
            <a:solidFill>
              <a:srgbClr val="D9D9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  <a:spcBef>
                  <a:spcPts val="0"/>
                </a:spcBef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Логическое соединение</a:t>
              </a:r>
            </a:p>
          </p:txBody>
        </p:sp>
        <p:sp>
          <p:nvSpPr>
            <p:cNvPr id="56" name="燕尾形 55"/>
            <p:cNvSpPr/>
            <p:nvPr/>
          </p:nvSpPr>
          <p:spPr bwMode="auto">
            <a:xfrm>
              <a:off x="10034285" y="283304"/>
              <a:ext cx="1433815" cy="34920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solidFill>
                    <a:schemeClr val="bg1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Процесс связи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5019105" y="3340481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pic>
        <p:nvPicPr>
          <p:cNvPr id="54" name="图片 53" descr="P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56542" y="3451455"/>
            <a:ext cx="539063" cy="414000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1528151" y="3835844"/>
            <a:ext cx="824264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57" name="TextBox 77"/>
          <p:cNvSpPr txBox="1"/>
          <p:nvPr/>
        </p:nvSpPr>
        <p:spPr bwMode="auto">
          <a:xfrm>
            <a:off x="827469" y="2488644"/>
            <a:ext cx="2225628" cy="669483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indent="0" defTabSz="914400" fontAlgn="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 b="0" i="0" u="none" strike="noStrike" cap="none" normalizeH="0" baseline="0">
                <a:ln>
                  <a:noFill/>
                </a:ln>
                <a:effectLst/>
                <a:latin typeface="FrutigerNext LT Regular" pitchFamily="34" charset="0"/>
                <a:ea typeface="宋体" pitchFamily="2" charset="-122"/>
              </a:defRPr>
            </a:lvl1pPr>
          </a:lstStyle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192.168.10.2/24</a:t>
            </a:r>
          </a:p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Шлюз по умолчанию: 192.168.10.254</a:t>
            </a:r>
          </a:p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MAC1</a:t>
            </a:r>
          </a:p>
          <a:p>
            <a:pPr algn="ctr" fontAlgn="ctr"/>
            <a:endParaRPr lang="en-US" altLang="zh-CN" sz="14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8" name="TextBox 8"/>
          <p:cNvSpPr txBox="1">
            <a:spLocks noChangeArrowheads="1"/>
          </p:cNvSpPr>
          <p:nvPr/>
        </p:nvSpPr>
        <p:spPr bwMode="auto">
          <a:xfrm>
            <a:off x="4080306" y="3138123"/>
            <a:ext cx="665393" cy="297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</a:t>
            </a: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59" name="TextBox 8"/>
          <p:cNvSpPr txBox="1">
            <a:spLocks noChangeArrowheads="1"/>
          </p:cNvSpPr>
          <p:nvPr/>
        </p:nvSpPr>
        <p:spPr bwMode="auto">
          <a:xfrm>
            <a:off x="6017049" y="3138122"/>
            <a:ext cx="770627" cy="288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SW2</a:t>
            </a:r>
          </a:p>
        </p:txBody>
      </p:sp>
      <p:sp>
        <p:nvSpPr>
          <p:cNvPr id="60" name="圆角矩形 59"/>
          <p:cNvSpPr/>
          <p:nvPr/>
        </p:nvSpPr>
        <p:spPr>
          <a:xfrm>
            <a:off x="5251603" y="1395238"/>
            <a:ext cx="2100800" cy="665083"/>
          </a:xfrm>
          <a:prstGeom prst="roundRect">
            <a:avLst>
              <a:gd name="adj" fmla="val 5520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10 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192.168.10.254/24</a:t>
            </a:r>
          </a:p>
          <a:p>
            <a:pPr fontAlgn="ctr"/>
            <a:r>
              <a:rPr lang="ru-RU" sz="12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MAC2</a:t>
            </a:r>
          </a:p>
        </p:txBody>
      </p:sp>
      <p:sp>
        <p:nvSpPr>
          <p:cNvPr id="61" name="圆角矩形 60"/>
          <p:cNvSpPr/>
          <p:nvPr/>
        </p:nvSpPr>
        <p:spPr>
          <a:xfrm>
            <a:off x="5251603" y="2100426"/>
            <a:ext cx="2100800" cy="665083"/>
          </a:xfrm>
          <a:prstGeom prst="roundRect">
            <a:avLst>
              <a:gd name="adj" fmla="val 5520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30 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192.168.30.1/24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MAC2</a:t>
            </a:r>
          </a:p>
        </p:txBody>
      </p:sp>
      <p:sp>
        <p:nvSpPr>
          <p:cNvPr id="62" name="等腰三角形 61"/>
          <p:cNvSpPr/>
          <p:nvPr/>
        </p:nvSpPr>
        <p:spPr>
          <a:xfrm flipV="1">
            <a:off x="5185732" y="2822650"/>
            <a:ext cx="2260097" cy="323436"/>
          </a:xfrm>
          <a:prstGeom prst="triangle">
            <a:avLst/>
          </a:prstGeom>
          <a:gradFill flip="none" rotWithShape="1">
            <a:gsLst>
              <a:gs pos="0">
                <a:srgbClr val="F4FBFE"/>
              </a:gs>
              <a:gs pos="100000">
                <a:srgbClr val="99DFF9"/>
              </a:gs>
            </a:gsLst>
            <a:lin ang="16200000" scaled="0"/>
            <a:tileRect/>
          </a:gradFill>
          <a:ln w="2857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88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Процесс связи (3)</a:t>
            </a:r>
          </a:p>
        </p:txBody>
      </p:sp>
      <p:sp>
        <p:nvSpPr>
          <p:cNvPr id="89" name="圆角矩形 75"/>
          <p:cNvSpPr/>
          <p:nvPr/>
        </p:nvSpPr>
        <p:spPr>
          <a:xfrm>
            <a:off x="2266727" y="4798604"/>
            <a:ext cx="6795902" cy="305216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 fontAlgn="ctr"/>
            <a:r>
              <a:rPr lang="ru-RU" sz="1400" b="1" dirty="0">
                <a:solidFill>
                  <a:prstClr val="white"/>
                </a:solidFill>
                <a:latin typeface="Arial" panose="020B0604020202020204" pitchFamily="34" charset="0"/>
                <a:sym typeface="Huawei Sans" panose="020C0503030203020204" pitchFamily="34" charset="0"/>
              </a:rPr>
              <a:t>Обработка SW2</a:t>
            </a:r>
          </a:p>
        </p:txBody>
      </p:sp>
      <p:sp>
        <p:nvSpPr>
          <p:cNvPr id="90" name="圆角矩形 75"/>
          <p:cNvSpPr/>
          <p:nvPr/>
        </p:nvSpPr>
        <p:spPr>
          <a:xfrm>
            <a:off x="2257934" y="5084286"/>
            <a:ext cx="6804695" cy="1260000"/>
          </a:xfrm>
          <a:prstGeom prst="roundRect">
            <a:avLst>
              <a:gd name="adj" fmla="val 4852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algn="just" fontAlgn="ctr">
              <a:spcBef>
                <a:spcPts val="0"/>
              </a:spcBef>
              <a:spcAft>
                <a:spcPts val="600"/>
              </a:spcAft>
            </a:pP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SW2 получает кадр, после чего он обнаруживает, что MAC-адрес назначения является MAC-адресом его VLANIF 10 и отправляет кадр в модуль маршрутизации, который затем ищет в таблице маршрутизации маршрут, соответствующий IP-адресу назначения 2.3.4.5.</a:t>
            </a:r>
          </a:p>
          <a:p>
            <a:pPr algn="just" fontAlgn="ctr">
              <a:spcBef>
                <a:spcPts val="0"/>
              </a:spcBef>
              <a:spcAft>
                <a:spcPts val="600"/>
              </a:spcAft>
            </a:pP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После обнаружения того, что подходящий маршрут является маршрутом по умолчанию, исходящим интерфейсом является VLANIF 30, а следующим переходом — 192.168.30.2, SW2 проверяет свою таблицу ARP, чтобы получить MAC-адрес, соответствующий 192.168.30.2.</a:t>
            </a:r>
          </a:p>
          <a:p>
            <a:pPr algn="just" fontAlgn="ctr">
              <a:spcBef>
                <a:spcPts val="0"/>
              </a:spcBef>
              <a:spcAft>
                <a:spcPts val="600"/>
              </a:spcAft>
            </a:pPr>
            <a:endParaRPr lang="zh-CN" altLang="en-US" sz="12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graphicFrame>
        <p:nvGraphicFramePr>
          <p:cNvPr id="97" name="表格 9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829174"/>
              </p:ext>
            </p:extLst>
          </p:nvPr>
        </p:nvGraphicFramePr>
        <p:xfrm>
          <a:off x="2278152" y="4176345"/>
          <a:ext cx="3665449" cy="583312"/>
        </p:xfrm>
        <a:graphic>
          <a:graphicData uri="http://schemas.openxmlformats.org/drawingml/2006/table">
            <a:tbl>
              <a:tblPr/>
              <a:tblGrid>
                <a:gridCol w="14585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2213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8473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163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Сеть назначения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Следующий переход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Исходящий интерфейс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1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0.0.0.0/0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05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192.168.30.2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VLANIF30</a:t>
                      </a:r>
                    </a:p>
                  </a:txBody>
                  <a:tcPr marL="19050" marR="19050" marT="19050" marB="1905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6" name="矩形 105"/>
          <p:cNvSpPr/>
          <p:nvPr/>
        </p:nvSpPr>
        <p:spPr>
          <a:xfrm>
            <a:off x="483577" y="4125375"/>
            <a:ext cx="1733029" cy="47869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Операционные данные таблицы маршрутизации</a:t>
            </a:r>
          </a:p>
        </p:txBody>
      </p:sp>
      <p:pic>
        <p:nvPicPr>
          <p:cNvPr id="58" name="图片 57" descr="汇聚交换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2558" y="3432673"/>
            <a:ext cx="540000" cy="441818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5019105" y="3340481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pic>
        <p:nvPicPr>
          <p:cNvPr id="60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522232" y="3435471"/>
            <a:ext cx="541200" cy="442799"/>
          </a:xfrm>
          <a:prstGeom prst="rect">
            <a:avLst/>
          </a:prstGeom>
          <a:noFill/>
        </p:spPr>
      </p:pic>
      <p:cxnSp>
        <p:nvCxnSpPr>
          <p:cNvPr id="61" name="直接连接符 60"/>
          <p:cNvCxnSpPr>
            <a:stCxn id="58" idx="3"/>
            <a:endCxn id="60" idx="1"/>
          </p:cNvCxnSpPr>
          <p:nvPr/>
        </p:nvCxnSpPr>
        <p:spPr bwMode="auto">
          <a:xfrm>
            <a:off x="6602558" y="3653582"/>
            <a:ext cx="1919674" cy="328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5" name="TextBox 8"/>
          <p:cNvSpPr txBox="1">
            <a:spLocks noChangeArrowheads="1"/>
          </p:cNvSpPr>
          <p:nvPr/>
        </p:nvSpPr>
        <p:spPr bwMode="auto">
          <a:xfrm>
            <a:off x="8470676" y="2894511"/>
            <a:ext cx="6512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NAT</a:t>
            </a:r>
          </a:p>
        </p:txBody>
      </p:sp>
      <p:sp>
        <p:nvSpPr>
          <p:cNvPr id="67" name="矩形 66"/>
          <p:cNvSpPr/>
          <p:nvPr/>
        </p:nvSpPr>
        <p:spPr>
          <a:xfrm>
            <a:off x="7265643" y="3842929"/>
            <a:ext cx="1403169" cy="73866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0/0/0</a:t>
            </a:r>
          </a:p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192.168.30.2</a:t>
            </a:r>
          </a:p>
          <a:p>
            <a:pPr algn="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MAC3</a:t>
            </a:r>
          </a:p>
        </p:txBody>
      </p:sp>
      <p:sp>
        <p:nvSpPr>
          <p:cNvPr id="69" name="矩形 68"/>
          <p:cNvSpPr/>
          <p:nvPr/>
        </p:nvSpPr>
        <p:spPr>
          <a:xfrm>
            <a:off x="6518171" y="3653583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</a:t>
            </a:r>
          </a:p>
        </p:txBody>
      </p:sp>
      <p:cxnSp>
        <p:nvCxnSpPr>
          <p:cNvPr id="84" name="直接连接符 83"/>
          <p:cNvCxnSpPr>
            <a:stCxn id="60" idx="3"/>
            <a:endCxn id="93" idx="1"/>
          </p:cNvCxnSpPr>
          <p:nvPr/>
        </p:nvCxnSpPr>
        <p:spPr bwMode="auto">
          <a:xfrm flipV="1">
            <a:off x="9063432" y="3656870"/>
            <a:ext cx="1937061" cy="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3" name="图片 92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493" y="3435470"/>
            <a:ext cx="540000" cy="442800"/>
          </a:xfrm>
          <a:prstGeom prst="rect">
            <a:avLst/>
          </a:prstGeom>
        </p:spPr>
      </p:pic>
      <p:sp>
        <p:nvSpPr>
          <p:cNvPr id="94" name="TextBox 8"/>
          <p:cNvSpPr txBox="1">
            <a:spLocks noChangeArrowheads="1"/>
          </p:cNvSpPr>
          <p:nvPr/>
        </p:nvSpPr>
        <p:spPr bwMode="auto">
          <a:xfrm>
            <a:off x="10913665" y="3863817"/>
            <a:ext cx="9500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noProof="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</a:t>
            </a:r>
          </a:p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noProof="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2.3.4.5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9873313" y="3463890"/>
            <a:ext cx="751638" cy="416686"/>
            <a:chOff x="8133063" y="1699504"/>
            <a:chExt cx="751638" cy="416686"/>
          </a:xfrm>
        </p:grpSpPr>
        <p:sp>
          <p:nvSpPr>
            <p:cNvPr id="107" name="Freeform 159"/>
            <p:cNvSpPr/>
            <p:nvPr/>
          </p:nvSpPr>
          <p:spPr>
            <a:xfrm flipH="1">
              <a:off x="8133063" y="1699504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8213469" y="1779718"/>
              <a:ext cx="520052" cy="33647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ISP</a:t>
              </a:r>
            </a:p>
          </p:txBody>
        </p:sp>
      </p:grpSp>
      <p:cxnSp>
        <p:nvCxnSpPr>
          <p:cNvPr id="110" name="直接连接符 109"/>
          <p:cNvCxnSpPr/>
          <p:nvPr/>
        </p:nvCxnSpPr>
        <p:spPr bwMode="auto">
          <a:xfrm>
            <a:off x="4656105" y="3653582"/>
            <a:ext cx="1406453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1" name="直接连接符 110"/>
          <p:cNvCxnSpPr>
            <a:stCxn id="57" idx="3"/>
            <a:endCxn id="115" idx="1"/>
          </p:cNvCxnSpPr>
          <p:nvPr/>
        </p:nvCxnSpPr>
        <p:spPr bwMode="auto">
          <a:xfrm>
            <a:off x="2195605" y="3659667"/>
            <a:ext cx="1920500" cy="0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2" name="矩形 111"/>
          <p:cNvSpPr/>
          <p:nvPr/>
        </p:nvSpPr>
        <p:spPr>
          <a:xfrm>
            <a:off x="3170100" y="3365340"/>
            <a:ext cx="1048878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sp>
        <p:nvSpPr>
          <p:cNvPr id="113" name="TextBox 8"/>
          <p:cNvSpPr txBox="1">
            <a:spLocks noChangeArrowheads="1"/>
          </p:cNvSpPr>
          <p:nvPr/>
        </p:nvSpPr>
        <p:spPr bwMode="auto">
          <a:xfrm>
            <a:off x="4080306" y="3138122"/>
            <a:ext cx="665394" cy="325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</a:t>
            </a: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114" name="矩形 113"/>
          <p:cNvSpPr/>
          <p:nvPr/>
        </p:nvSpPr>
        <p:spPr>
          <a:xfrm>
            <a:off x="4531042" y="3653285"/>
            <a:ext cx="1155973" cy="3080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0/0/24</a:t>
            </a:r>
          </a:p>
        </p:txBody>
      </p:sp>
      <p:pic>
        <p:nvPicPr>
          <p:cNvPr id="115" name="图片 114" descr="接入交换机.png">
            <a:extLst>
              <a:ext uri="{FF2B5EF4-FFF2-40B4-BE49-F238E27FC236}">
                <a16:creationId xmlns:a16="http://schemas.microsoft.com/office/drawing/2014/main" xmlns="" id="{A4EEA780-3CE8-4340-83D8-A49BC722795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16105" y="3438758"/>
            <a:ext cx="540000" cy="441818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9069338" y="3653582"/>
            <a:ext cx="1179967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1.2.3.4</a:t>
            </a:r>
          </a:p>
        </p:txBody>
      </p:sp>
      <p:sp>
        <p:nvSpPr>
          <p:cNvPr id="40" name="Right Arrow 157"/>
          <p:cNvSpPr/>
          <p:nvPr/>
        </p:nvSpPr>
        <p:spPr>
          <a:xfrm rot="7795213">
            <a:off x="5567887" y="3869961"/>
            <a:ext cx="358041" cy="197035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rgbClr val="1AABE2">
                  <a:lumMod val="5000"/>
                  <a:lumOff val="95000"/>
                  <a:alpha val="0"/>
                </a:srgbClr>
              </a:gs>
              <a:gs pos="81000">
                <a:srgbClr val="99DFF9"/>
              </a:gs>
            </a:gsLst>
            <a:lin ang="0" scaled="1"/>
            <a:tileRect/>
          </a:gradFill>
          <a:ln w="15875" cap="flat" cmpd="sng" algn="ctr">
            <a:gradFill flip="none" rotWithShape="1">
              <a:gsLst>
                <a:gs pos="0">
                  <a:srgbClr val="1AABE2">
                    <a:lumMod val="5000"/>
                    <a:lumOff val="95000"/>
                  </a:srgbClr>
                </a:gs>
                <a:gs pos="100000">
                  <a:srgbClr val="00B0F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/>
              <a:cs typeface="+mn-cs"/>
              <a:sym typeface="Huawei Sans" panose="020C0503030203020204" pitchFamily="34" charset="0"/>
            </a:endParaRPr>
          </a:p>
        </p:txBody>
      </p:sp>
      <p:sp>
        <p:nvSpPr>
          <p:cNvPr id="47" name="TextBox 8"/>
          <p:cNvSpPr txBox="1">
            <a:spLocks noChangeArrowheads="1"/>
          </p:cNvSpPr>
          <p:nvPr/>
        </p:nvSpPr>
        <p:spPr bwMode="auto">
          <a:xfrm>
            <a:off x="6017049" y="3138123"/>
            <a:ext cx="609384" cy="297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SW2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8383895" y="46870"/>
            <a:ext cx="3655705" cy="349200"/>
            <a:chOff x="7812395" y="283304"/>
            <a:chExt cx="3655705" cy="349200"/>
          </a:xfrm>
        </p:grpSpPr>
        <p:sp>
          <p:nvSpPr>
            <p:cNvPr id="42" name="燕尾形 41"/>
            <p:cNvSpPr/>
            <p:nvPr/>
          </p:nvSpPr>
          <p:spPr bwMode="auto">
            <a:xfrm>
              <a:off x="7812395" y="283304"/>
              <a:ext cx="1260000" cy="349200"/>
            </a:xfrm>
            <a:prstGeom prst="chevron">
              <a:avLst/>
            </a:prstGeom>
            <a:solidFill>
              <a:srgbClr val="D9D9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Топология сети</a:t>
              </a:r>
            </a:p>
          </p:txBody>
        </p:sp>
        <p:sp>
          <p:nvSpPr>
            <p:cNvPr id="43" name="燕尾形 42"/>
            <p:cNvSpPr/>
            <p:nvPr/>
          </p:nvSpPr>
          <p:spPr bwMode="auto">
            <a:xfrm>
              <a:off x="8923340" y="283304"/>
              <a:ext cx="1260000" cy="349200"/>
            </a:xfrm>
            <a:prstGeom prst="chevron">
              <a:avLst/>
            </a:prstGeom>
            <a:solidFill>
              <a:srgbClr val="D9D9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  <a:spcBef>
                  <a:spcPts val="0"/>
                </a:spcBef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Логическое соединение</a:t>
              </a:r>
            </a:p>
          </p:txBody>
        </p:sp>
        <p:sp>
          <p:nvSpPr>
            <p:cNvPr id="44" name="燕尾形 43"/>
            <p:cNvSpPr/>
            <p:nvPr/>
          </p:nvSpPr>
          <p:spPr bwMode="auto">
            <a:xfrm>
              <a:off x="10034285" y="283304"/>
              <a:ext cx="1433815" cy="34920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solidFill>
                    <a:schemeClr val="bg1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Процесс связи</a:t>
              </a:r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5251603" y="1395238"/>
            <a:ext cx="2100800" cy="665083"/>
          </a:xfrm>
          <a:prstGeom prst="roundRect">
            <a:avLst>
              <a:gd name="adj" fmla="val 5520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10 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192.168.10.254/24</a:t>
            </a:r>
          </a:p>
          <a:p>
            <a:pPr fontAlgn="ctr"/>
            <a:r>
              <a:rPr lang="ru-RU" sz="12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MAC2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5251603" y="2100426"/>
            <a:ext cx="2100800" cy="665083"/>
          </a:xfrm>
          <a:prstGeom prst="roundRect">
            <a:avLst>
              <a:gd name="adj" fmla="val 5520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30 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192.168.30.1/24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MAC2</a:t>
            </a:r>
          </a:p>
        </p:txBody>
      </p:sp>
      <p:sp>
        <p:nvSpPr>
          <p:cNvPr id="55" name="等腰三角形 54"/>
          <p:cNvSpPr/>
          <p:nvPr/>
        </p:nvSpPr>
        <p:spPr>
          <a:xfrm flipV="1">
            <a:off x="5185732" y="2822650"/>
            <a:ext cx="2260097" cy="323436"/>
          </a:xfrm>
          <a:prstGeom prst="triangle">
            <a:avLst/>
          </a:prstGeom>
          <a:gradFill flip="none" rotWithShape="1">
            <a:gsLst>
              <a:gs pos="0">
                <a:srgbClr val="F4FBFE"/>
              </a:gs>
              <a:gs pos="100000">
                <a:srgbClr val="99DFF9"/>
              </a:gs>
            </a:gsLst>
            <a:lin ang="16200000" scaled="0"/>
            <a:tileRect/>
          </a:gradFill>
          <a:ln w="2857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57" name="图片 56" descr="P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56542" y="3452667"/>
            <a:ext cx="539063" cy="414000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1528151" y="3835844"/>
            <a:ext cx="824264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63" name="TextBox 77"/>
          <p:cNvSpPr txBox="1"/>
          <p:nvPr/>
        </p:nvSpPr>
        <p:spPr bwMode="auto">
          <a:xfrm>
            <a:off x="827469" y="2488644"/>
            <a:ext cx="2225628" cy="669483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indent="0" defTabSz="914400" fontAlgn="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 b="0" i="0" u="none" strike="noStrike" cap="none" normalizeH="0" baseline="0">
                <a:ln>
                  <a:noFill/>
                </a:ln>
                <a:effectLst/>
                <a:latin typeface="FrutigerNext LT Regular" pitchFamily="34" charset="0"/>
                <a:ea typeface="宋体" pitchFamily="2" charset="-122"/>
              </a:defRPr>
            </a:lvl1pPr>
          </a:lstStyle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192.168.10.2/24</a:t>
            </a:r>
          </a:p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Шлюз по умолчанию: 192.168.10.254</a:t>
            </a:r>
          </a:p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MAC1</a:t>
            </a:r>
          </a:p>
          <a:p>
            <a:pPr algn="ctr" fontAlgn="ctr"/>
            <a:endParaRPr lang="en-US" altLang="zh-CN" sz="14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52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Процесс связи (4)</a:t>
            </a:r>
          </a:p>
        </p:txBody>
      </p:sp>
      <p:cxnSp>
        <p:nvCxnSpPr>
          <p:cNvPr id="85" name="直接连接符 84"/>
          <p:cNvCxnSpPr/>
          <p:nvPr/>
        </p:nvCxnSpPr>
        <p:spPr bwMode="auto">
          <a:xfrm flipH="1">
            <a:off x="6487948" y="4222616"/>
            <a:ext cx="796773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F0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graphicFrame>
        <p:nvGraphicFramePr>
          <p:cNvPr id="86" name="表格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194093"/>
              </p:ext>
            </p:extLst>
          </p:nvPr>
        </p:nvGraphicFramePr>
        <p:xfrm>
          <a:off x="6487948" y="4587692"/>
          <a:ext cx="2321944" cy="14630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3219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4565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cap="none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MAC-адрес источника: </a:t>
                      </a:r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rgbClr val="EC706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MAC2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4565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MAC-адрес назначения: MAC3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45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cap="none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IP-адрес источника: </a:t>
                      </a:r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192.168.10.2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45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IP-адрес назначения: 2.3.4.5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0" name="圆角矩形 75"/>
          <p:cNvSpPr/>
          <p:nvPr/>
        </p:nvSpPr>
        <p:spPr>
          <a:xfrm>
            <a:off x="1862140" y="4932850"/>
            <a:ext cx="4233860" cy="295424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 fontAlgn="ctr"/>
            <a:r>
              <a:rPr lang="ru-RU" sz="1400" b="1" dirty="0">
                <a:solidFill>
                  <a:prstClr val="white"/>
                </a:solidFill>
                <a:latin typeface="Arial" panose="020B0604020202020204" pitchFamily="34" charset="0"/>
                <a:sym typeface="Huawei Sans" panose="020C0503030203020204" pitchFamily="34" charset="0"/>
              </a:rPr>
              <a:t>Обработка SW2</a:t>
            </a:r>
          </a:p>
        </p:txBody>
      </p:sp>
      <p:sp>
        <p:nvSpPr>
          <p:cNvPr id="91" name="圆角矩形 75"/>
          <p:cNvSpPr/>
          <p:nvPr/>
        </p:nvSpPr>
        <p:spPr>
          <a:xfrm>
            <a:off x="1862140" y="5262491"/>
            <a:ext cx="4233860" cy="1119259"/>
          </a:xfrm>
          <a:prstGeom prst="roundRect">
            <a:avLst>
              <a:gd name="adj" fmla="val 4852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SW2 находит MAC-адрес, соответствующий 192.168.30.2, далее SW2 заменяет </a:t>
            </a:r>
            <a:r>
              <a:rPr lang="ru-RU" sz="1100" dirty="0" smtClean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MAC-адрес источника пакета </a:t>
            </a:r>
            <a:r>
              <a:rPr lang="ru-RU" sz="11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MAC-адресом VLANIF 30 и передает пакет в модуль коммутации. Модуль коммутации осуществляет поиск в таблице MAC-адресов для исходящего интерфейса и определяет, содержит ли пакет тег VLAN.</a:t>
            </a:r>
          </a:p>
          <a:p>
            <a:pPr algn="just" fontAlgn="ctr">
              <a:spcBef>
                <a:spcPts val="0"/>
              </a:spcBef>
              <a:spcAft>
                <a:spcPts val="600"/>
              </a:spcAft>
            </a:pPr>
            <a:endParaRPr lang="zh-CN" altLang="en-US" sz="11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graphicFrame>
        <p:nvGraphicFramePr>
          <p:cNvPr id="98" name="表格 97"/>
          <p:cNvGraphicFramePr>
            <a:graphicFrameLocks noGrp="1"/>
          </p:cNvGraphicFramePr>
          <p:nvPr>
            <p:extLst/>
          </p:nvPr>
        </p:nvGraphicFramePr>
        <p:xfrm>
          <a:off x="1862139" y="4299759"/>
          <a:ext cx="4154909" cy="622037"/>
        </p:xfrm>
        <a:graphic>
          <a:graphicData uri="http://schemas.openxmlformats.org/drawingml/2006/table">
            <a:tbl>
              <a:tblPr/>
              <a:tblGrid>
                <a:gridCol w="18174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32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241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622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Сеть назначения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MAC-адрес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Исходящий интерфейс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192.168.30.2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MAC3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GE 0/0/2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8" name="矩形 107"/>
          <p:cNvSpPr/>
          <p:nvPr/>
        </p:nvSpPr>
        <p:spPr>
          <a:xfrm>
            <a:off x="812625" y="4346167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Запись ARP</a:t>
            </a:r>
          </a:p>
        </p:txBody>
      </p:sp>
      <p:cxnSp>
        <p:nvCxnSpPr>
          <p:cNvPr id="55" name="直接连接符 54"/>
          <p:cNvCxnSpPr>
            <a:endCxn id="61" idx="1"/>
          </p:cNvCxnSpPr>
          <p:nvPr/>
        </p:nvCxnSpPr>
        <p:spPr bwMode="auto">
          <a:xfrm>
            <a:off x="4656105" y="3653582"/>
            <a:ext cx="1406453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直接连接符 55"/>
          <p:cNvCxnSpPr>
            <a:stCxn id="50" idx="3"/>
            <a:endCxn id="113" idx="1"/>
          </p:cNvCxnSpPr>
          <p:nvPr/>
        </p:nvCxnSpPr>
        <p:spPr bwMode="auto">
          <a:xfrm>
            <a:off x="2195605" y="3659667"/>
            <a:ext cx="1920500" cy="0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矩形 56"/>
          <p:cNvSpPr/>
          <p:nvPr/>
        </p:nvSpPr>
        <p:spPr>
          <a:xfrm>
            <a:off x="3155550" y="3365340"/>
            <a:ext cx="1063427" cy="29153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sp>
        <p:nvSpPr>
          <p:cNvPr id="59" name="矩形 58"/>
          <p:cNvSpPr/>
          <p:nvPr/>
        </p:nvSpPr>
        <p:spPr>
          <a:xfrm>
            <a:off x="4539835" y="3653285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0/0/24</a:t>
            </a:r>
          </a:p>
        </p:txBody>
      </p:sp>
      <p:pic>
        <p:nvPicPr>
          <p:cNvPr id="61" name="图片 60" descr="汇聚交换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2558" y="3432673"/>
            <a:ext cx="540000" cy="441818"/>
          </a:xfrm>
          <a:prstGeom prst="rect">
            <a:avLst/>
          </a:prstGeom>
        </p:spPr>
      </p:pic>
      <p:sp>
        <p:nvSpPr>
          <p:cNvPr id="62" name="矩形 61"/>
          <p:cNvSpPr/>
          <p:nvPr/>
        </p:nvSpPr>
        <p:spPr>
          <a:xfrm>
            <a:off x="5019105" y="3340481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pic>
        <p:nvPicPr>
          <p:cNvPr id="63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522232" y="3435471"/>
            <a:ext cx="541200" cy="442799"/>
          </a:xfrm>
          <a:prstGeom prst="rect">
            <a:avLst/>
          </a:prstGeom>
          <a:noFill/>
        </p:spPr>
      </p:pic>
      <p:cxnSp>
        <p:nvCxnSpPr>
          <p:cNvPr id="65" name="直接连接符 64"/>
          <p:cNvCxnSpPr>
            <a:stCxn id="61" idx="3"/>
            <a:endCxn id="63" idx="1"/>
          </p:cNvCxnSpPr>
          <p:nvPr/>
        </p:nvCxnSpPr>
        <p:spPr bwMode="auto">
          <a:xfrm>
            <a:off x="6602558" y="3653582"/>
            <a:ext cx="1919674" cy="328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9" name="TextBox 8"/>
          <p:cNvSpPr txBox="1">
            <a:spLocks noChangeArrowheads="1"/>
          </p:cNvSpPr>
          <p:nvPr/>
        </p:nvSpPr>
        <p:spPr bwMode="auto">
          <a:xfrm>
            <a:off x="8325033" y="2929447"/>
            <a:ext cx="87399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NAT</a:t>
            </a:r>
          </a:p>
        </p:txBody>
      </p:sp>
      <p:sp>
        <p:nvSpPr>
          <p:cNvPr id="88" name="矩形 87"/>
          <p:cNvSpPr/>
          <p:nvPr/>
        </p:nvSpPr>
        <p:spPr>
          <a:xfrm>
            <a:off x="7072915" y="3690129"/>
            <a:ext cx="1534678" cy="73866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0/0/0</a:t>
            </a:r>
          </a:p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192.168.30.2</a:t>
            </a:r>
          </a:p>
          <a:p>
            <a:pPr algn="r" fontAlgn="ctr"/>
            <a:r>
              <a:rPr lang="ru-RU" sz="14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MAC3</a:t>
            </a:r>
          </a:p>
        </p:txBody>
      </p:sp>
      <p:sp>
        <p:nvSpPr>
          <p:cNvPr id="89" name="矩形 88"/>
          <p:cNvSpPr/>
          <p:nvPr/>
        </p:nvSpPr>
        <p:spPr>
          <a:xfrm>
            <a:off x="6518171" y="3653583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</a:t>
            </a:r>
          </a:p>
        </p:txBody>
      </p:sp>
      <p:cxnSp>
        <p:nvCxnSpPr>
          <p:cNvPr id="94" name="直接连接符 93"/>
          <p:cNvCxnSpPr>
            <a:stCxn id="63" idx="3"/>
            <a:endCxn id="99" idx="1"/>
          </p:cNvCxnSpPr>
          <p:nvPr/>
        </p:nvCxnSpPr>
        <p:spPr bwMode="auto">
          <a:xfrm flipV="1">
            <a:off x="9063432" y="3656870"/>
            <a:ext cx="1937061" cy="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9" name="图片 98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493" y="3435470"/>
            <a:ext cx="540000" cy="442800"/>
          </a:xfrm>
          <a:prstGeom prst="rect">
            <a:avLst/>
          </a:prstGeom>
        </p:spPr>
      </p:pic>
      <p:sp>
        <p:nvSpPr>
          <p:cNvPr id="100" name="TextBox 8"/>
          <p:cNvSpPr txBox="1">
            <a:spLocks noChangeArrowheads="1"/>
          </p:cNvSpPr>
          <p:nvPr/>
        </p:nvSpPr>
        <p:spPr bwMode="auto">
          <a:xfrm>
            <a:off x="10913665" y="3863817"/>
            <a:ext cx="9735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noProof="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</a:t>
            </a:r>
          </a:p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noProof="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2.3.4.5</a:t>
            </a:r>
          </a:p>
        </p:txBody>
      </p:sp>
      <p:grpSp>
        <p:nvGrpSpPr>
          <p:cNvPr id="110" name="组合 109"/>
          <p:cNvGrpSpPr/>
          <p:nvPr/>
        </p:nvGrpSpPr>
        <p:grpSpPr>
          <a:xfrm>
            <a:off x="9814620" y="3463890"/>
            <a:ext cx="810331" cy="402777"/>
            <a:chOff x="8074370" y="1699504"/>
            <a:chExt cx="810331" cy="402777"/>
          </a:xfrm>
        </p:grpSpPr>
        <p:sp>
          <p:nvSpPr>
            <p:cNvPr id="111" name="Freeform 159"/>
            <p:cNvSpPr/>
            <p:nvPr/>
          </p:nvSpPr>
          <p:spPr>
            <a:xfrm flipH="1">
              <a:off x="8074370" y="1699504"/>
              <a:ext cx="810331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8212891" y="1779718"/>
              <a:ext cx="520630" cy="32256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ISP</a:t>
              </a:r>
            </a:p>
          </p:txBody>
        </p:sp>
      </p:grpSp>
      <p:pic>
        <p:nvPicPr>
          <p:cNvPr id="113" name="图片 112" descr="接入交换机.png">
            <a:extLst>
              <a:ext uri="{FF2B5EF4-FFF2-40B4-BE49-F238E27FC236}">
                <a16:creationId xmlns:a16="http://schemas.microsoft.com/office/drawing/2014/main" xmlns="" id="{A4EEA780-3CE8-4340-83D8-A49BC722795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16105" y="3438758"/>
            <a:ext cx="540000" cy="441818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9069338" y="3653582"/>
            <a:ext cx="1179967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1.2.3.4</a:t>
            </a:r>
          </a:p>
        </p:txBody>
      </p:sp>
      <p:sp>
        <p:nvSpPr>
          <p:cNvPr id="68" name="梯形 2"/>
          <p:cNvSpPr/>
          <p:nvPr/>
        </p:nvSpPr>
        <p:spPr>
          <a:xfrm>
            <a:off x="6486044" y="4255875"/>
            <a:ext cx="1670780" cy="281084"/>
          </a:xfrm>
          <a:custGeom>
            <a:avLst/>
            <a:gdLst>
              <a:gd name="connsiteX0" fmla="*/ 0 w 6840000"/>
              <a:gd name="connsiteY0" fmla="*/ 726886 h 726886"/>
              <a:gd name="connsiteX1" fmla="*/ 1804458 w 6840000"/>
              <a:gd name="connsiteY1" fmla="*/ 0 h 726886"/>
              <a:gd name="connsiteX2" fmla="*/ 5035542 w 6840000"/>
              <a:gd name="connsiteY2" fmla="*/ 0 h 726886"/>
              <a:gd name="connsiteX3" fmla="*/ 6840000 w 6840000"/>
              <a:gd name="connsiteY3" fmla="*/ 726886 h 726886"/>
              <a:gd name="connsiteX4" fmla="*/ 0 w 6840000"/>
              <a:gd name="connsiteY4" fmla="*/ 726886 h 726886"/>
              <a:gd name="connsiteX0" fmla="*/ 0 w 6840000"/>
              <a:gd name="connsiteY0" fmla="*/ 734506 h 734506"/>
              <a:gd name="connsiteX1" fmla="*/ 1804458 w 6840000"/>
              <a:gd name="connsiteY1" fmla="*/ 7620 h 734506"/>
              <a:gd name="connsiteX2" fmla="*/ 2901942 w 6840000"/>
              <a:gd name="connsiteY2" fmla="*/ 0 h 734506"/>
              <a:gd name="connsiteX3" fmla="*/ 6840000 w 6840000"/>
              <a:gd name="connsiteY3" fmla="*/ 734506 h 734506"/>
              <a:gd name="connsiteX4" fmla="*/ 0 w 6840000"/>
              <a:gd name="connsiteY4" fmla="*/ 734506 h 734506"/>
              <a:gd name="connsiteX0" fmla="*/ 0 w 5053258"/>
              <a:gd name="connsiteY0" fmla="*/ 693176 h 734506"/>
              <a:gd name="connsiteX1" fmla="*/ 17716 w 5053258"/>
              <a:gd name="connsiteY1" fmla="*/ 7620 h 734506"/>
              <a:gd name="connsiteX2" fmla="*/ 1115200 w 5053258"/>
              <a:gd name="connsiteY2" fmla="*/ 0 h 734506"/>
              <a:gd name="connsiteX3" fmla="*/ 5053258 w 5053258"/>
              <a:gd name="connsiteY3" fmla="*/ 734506 h 734506"/>
              <a:gd name="connsiteX4" fmla="*/ 0 w 5053258"/>
              <a:gd name="connsiteY4" fmla="*/ 693176 h 73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258" h="734506">
                <a:moveTo>
                  <a:pt x="0" y="693176"/>
                </a:moveTo>
                <a:lnTo>
                  <a:pt x="17716" y="7620"/>
                </a:lnTo>
                <a:lnTo>
                  <a:pt x="1115200" y="0"/>
                </a:lnTo>
                <a:lnTo>
                  <a:pt x="5053258" y="734506"/>
                </a:lnTo>
                <a:lnTo>
                  <a:pt x="0" y="693176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0" name="Right Arrow 157"/>
          <p:cNvSpPr/>
          <p:nvPr/>
        </p:nvSpPr>
        <p:spPr>
          <a:xfrm rot="7795213">
            <a:off x="5484353" y="3928402"/>
            <a:ext cx="358041" cy="197035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rgbClr val="1AABE2">
                  <a:lumMod val="5000"/>
                  <a:lumOff val="95000"/>
                  <a:alpha val="0"/>
                </a:srgbClr>
              </a:gs>
              <a:gs pos="81000">
                <a:srgbClr val="99DFF9"/>
              </a:gs>
            </a:gsLst>
            <a:lin ang="0" scaled="1"/>
            <a:tileRect/>
          </a:gradFill>
          <a:ln w="15875" cap="flat" cmpd="sng" algn="ctr">
            <a:gradFill flip="none" rotWithShape="1">
              <a:gsLst>
                <a:gs pos="0">
                  <a:srgbClr val="1AABE2">
                    <a:lumMod val="5000"/>
                    <a:lumOff val="95000"/>
                  </a:srgbClr>
                </a:gs>
                <a:gs pos="100000">
                  <a:srgbClr val="00B0F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/>
              <a:cs typeface="+mn-cs"/>
              <a:sym typeface="Huawei Sans" panose="020C0503030203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383895" y="46870"/>
            <a:ext cx="3655705" cy="349200"/>
            <a:chOff x="7812395" y="283304"/>
            <a:chExt cx="3655705" cy="349200"/>
          </a:xfrm>
        </p:grpSpPr>
        <p:sp>
          <p:nvSpPr>
            <p:cNvPr id="45" name="燕尾形 44"/>
            <p:cNvSpPr/>
            <p:nvPr/>
          </p:nvSpPr>
          <p:spPr bwMode="auto">
            <a:xfrm>
              <a:off x="7812395" y="283304"/>
              <a:ext cx="1260000" cy="349200"/>
            </a:xfrm>
            <a:prstGeom prst="chevron">
              <a:avLst/>
            </a:prstGeom>
            <a:solidFill>
              <a:srgbClr val="D9D9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Топология сети</a:t>
              </a:r>
            </a:p>
          </p:txBody>
        </p:sp>
        <p:sp>
          <p:nvSpPr>
            <p:cNvPr id="47" name="燕尾形 46"/>
            <p:cNvSpPr/>
            <p:nvPr/>
          </p:nvSpPr>
          <p:spPr bwMode="auto">
            <a:xfrm>
              <a:off x="8923340" y="283304"/>
              <a:ext cx="1260000" cy="349200"/>
            </a:xfrm>
            <a:prstGeom prst="chevron">
              <a:avLst/>
            </a:prstGeom>
            <a:solidFill>
              <a:srgbClr val="D9D9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  <a:spcBef>
                  <a:spcPts val="0"/>
                </a:spcBef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Логическое соединение</a:t>
              </a:r>
            </a:p>
          </p:txBody>
        </p:sp>
        <p:sp>
          <p:nvSpPr>
            <p:cNvPr id="48" name="燕尾形 47"/>
            <p:cNvSpPr/>
            <p:nvPr/>
          </p:nvSpPr>
          <p:spPr bwMode="auto">
            <a:xfrm>
              <a:off x="10034285" y="283304"/>
              <a:ext cx="1433815" cy="34920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solidFill>
                    <a:schemeClr val="bg1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Процесс связи</a:t>
              </a:r>
            </a:p>
          </p:txBody>
        </p:sp>
      </p:grpSp>
      <p:pic>
        <p:nvPicPr>
          <p:cNvPr id="50" name="图片 49" descr="P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56542" y="3452667"/>
            <a:ext cx="539063" cy="414000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1528151" y="3835844"/>
            <a:ext cx="824264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60" name="TextBox 77"/>
          <p:cNvSpPr txBox="1"/>
          <p:nvPr/>
        </p:nvSpPr>
        <p:spPr bwMode="auto">
          <a:xfrm>
            <a:off x="827469" y="2488644"/>
            <a:ext cx="2225628" cy="669483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indent="0" defTabSz="914400" fontAlgn="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 b="0" i="0" u="none" strike="noStrike" cap="none" normalizeH="0" baseline="0">
                <a:ln>
                  <a:noFill/>
                </a:ln>
                <a:effectLst/>
                <a:latin typeface="FrutigerNext LT Regular" pitchFamily="34" charset="0"/>
                <a:ea typeface="宋体" pitchFamily="2" charset="-122"/>
              </a:defRPr>
            </a:lvl1pPr>
          </a:lstStyle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192.168.10.2/24</a:t>
            </a:r>
          </a:p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Шлюз по умолчанию: 192.168.10.254</a:t>
            </a:r>
          </a:p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MAC1</a:t>
            </a:r>
          </a:p>
          <a:p>
            <a:pPr algn="ctr" fontAlgn="ctr"/>
            <a:endParaRPr lang="en-US" altLang="zh-CN" sz="14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4" name="TextBox 8"/>
          <p:cNvSpPr txBox="1">
            <a:spLocks noChangeArrowheads="1"/>
          </p:cNvSpPr>
          <p:nvPr/>
        </p:nvSpPr>
        <p:spPr bwMode="auto">
          <a:xfrm>
            <a:off x="4080306" y="3138122"/>
            <a:ext cx="69526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</a:t>
            </a: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66" name="TextBox 8"/>
          <p:cNvSpPr txBox="1">
            <a:spLocks noChangeArrowheads="1"/>
          </p:cNvSpPr>
          <p:nvPr/>
        </p:nvSpPr>
        <p:spPr bwMode="auto">
          <a:xfrm>
            <a:off x="6017049" y="3138123"/>
            <a:ext cx="771691" cy="243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SW2</a:t>
            </a:r>
          </a:p>
        </p:txBody>
      </p:sp>
      <p:sp>
        <p:nvSpPr>
          <p:cNvPr id="67" name="圆角矩形 66"/>
          <p:cNvSpPr/>
          <p:nvPr/>
        </p:nvSpPr>
        <p:spPr>
          <a:xfrm>
            <a:off x="5251603" y="1395238"/>
            <a:ext cx="2100800" cy="665083"/>
          </a:xfrm>
          <a:prstGeom prst="roundRect">
            <a:avLst>
              <a:gd name="adj" fmla="val 5520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10 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192.168.10.254/24</a:t>
            </a:r>
          </a:p>
          <a:p>
            <a:pPr fontAlgn="ctr"/>
            <a:r>
              <a:rPr lang="ru-RU" sz="12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MAC2</a:t>
            </a:r>
          </a:p>
        </p:txBody>
      </p:sp>
      <p:sp>
        <p:nvSpPr>
          <p:cNvPr id="71" name="圆角矩形 70"/>
          <p:cNvSpPr/>
          <p:nvPr/>
        </p:nvSpPr>
        <p:spPr>
          <a:xfrm>
            <a:off x="5251603" y="2100426"/>
            <a:ext cx="2100800" cy="665083"/>
          </a:xfrm>
          <a:prstGeom prst="roundRect">
            <a:avLst>
              <a:gd name="adj" fmla="val 5520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30 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192.168.30.1/24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MAC2</a:t>
            </a:r>
          </a:p>
        </p:txBody>
      </p:sp>
      <p:sp>
        <p:nvSpPr>
          <p:cNvPr id="75" name="等腰三角形 74"/>
          <p:cNvSpPr/>
          <p:nvPr/>
        </p:nvSpPr>
        <p:spPr>
          <a:xfrm flipV="1">
            <a:off x="5185732" y="2822650"/>
            <a:ext cx="2260097" cy="323436"/>
          </a:xfrm>
          <a:prstGeom prst="triangle">
            <a:avLst/>
          </a:prstGeom>
          <a:gradFill flip="none" rotWithShape="1">
            <a:gsLst>
              <a:gs pos="0">
                <a:srgbClr val="F4FBFE"/>
              </a:gs>
              <a:gs pos="100000">
                <a:srgbClr val="99DFF9"/>
              </a:gs>
            </a:gsLst>
            <a:lin ang="16200000" scaled="0"/>
            <a:tileRect/>
          </a:gradFill>
          <a:ln w="2857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12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Процесс связи (5)</a:t>
            </a:r>
          </a:p>
        </p:txBody>
      </p:sp>
      <p:cxnSp>
        <p:nvCxnSpPr>
          <p:cNvPr id="83" name="直接连接符 82"/>
          <p:cNvCxnSpPr/>
          <p:nvPr/>
        </p:nvCxnSpPr>
        <p:spPr bwMode="auto">
          <a:xfrm flipH="1">
            <a:off x="9063333" y="4140108"/>
            <a:ext cx="796773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F0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graphicFrame>
        <p:nvGraphicFramePr>
          <p:cNvPr id="84" name="表格 8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681015"/>
              </p:ext>
            </p:extLst>
          </p:nvPr>
        </p:nvGraphicFramePr>
        <p:xfrm>
          <a:off x="9111541" y="4587568"/>
          <a:ext cx="1975559" cy="9144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9755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73651">
                <a:tc>
                  <a:txBody>
                    <a:bodyPr/>
                    <a:lstStyle/>
                    <a:p>
                      <a:pPr fontAlgn="ctr"/>
                      <a:r>
                        <a:rPr lang="ru-RU" sz="1200" b="0" cap="none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IP-адрес источника: </a:t>
                      </a:r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1.2.3.4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3651">
                <a:tc>
                  <a:txBody>
                    <a:bodyPr/>
                    <a:lstStyle/>
                    <a:p>
                      <a:pPr fontAlgn="ctr"/>
                      <a:r>
                        <a:rPr lang="ru-RU" sz="1200" b="0" cap="none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IP-адрес назначения: 2.3.4.5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8" name="圆角矩形 75"/>
          <p:cNvSpPr/>
          <p:nvPr/>
        </p:nvSpPr>
        <p:spPr>
          <a:xfrm>
            <a:off x="3552093" y="4692386"/>
            <a:ext cx="5112307" cy="303264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 fontAlgn="ctr"/>
            <a:r>
              <a:rPr lang="ru-RU" sz="1400" b="1" dirty="0">
                <a:solidFill>
                  <a:prstClr val="white"/>
                </a:solidFill>
                <a:latin typeface="Arial" panose="020B0604020202020204" pitchFamily="34" charset="0"/>
                <a:sym typeface="Huawei Sans" panose="020C0503030203020204" pitchFamily="34" charset="0"/>
              </a:rPr>
              <a:t>Обработка R1</a:t>
            </a:r>
          </a:p>
        </p:txBody>
      </p:sp>
      <p:sp>
        <p:nvSpPr>
          <p:cNvPr id="99" name="圆角矩形 75"/>
          <p:cNvSpPr/>
          <p:nvPr/>
        </p:nvSpPr>
        <p:spPr>
          <a:xfrm>
            <a:off x="3552093" y="4995650"/>
            <a:ext cx="5112308" cy="1368000"/>
          </a:xfrm>
          <a:prstGeom prst="roundRect">
            <a:avLst>
              <a:gd name="adj" fmla="val 4852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Проверяет MAC-адрес назначения пакета данных и обнаруживает, что MAC-адрес принадлежит его интерфейсу. Проверяет IP-адрес назначения и обнаруживает, что это не локальный IP-адрес. Выполняет поиск в таблице маршрутизации, находит соответствующий маршрут по умолчанию и пересылает пакет на устройство оператора связи, выполняя NAT для преобразования </a:t>
            </a:r>
            <a:r>
              <a:rPr lang="ru-RU" sz="1200" dirty="0" smtClean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IP-адреса источника и </a:t>
            </a: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номера порта пакета.</a:t>
            </a:r>
          </a:p>
        </p:txBody>
      </p:sp>
      <p:cxnSp>
        <p:nvCxnSpPr>
          <p:cNvPr id="54" name="直接连接符 53"/>
          <p:cNvCxnSpPr>
            <a:endCxn id="63" idx="1"/>
          </p:cNvCxnSpPr>
          <p:nvPr/>
        </p:nvCxnSpPr>
        <p:spPr bwMode="auto">
          <a:xfrm>
            <a:off x="4656105" y="3653582"/>
            <a:ext cx="1406453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直接连接符 54"/>
          <p:cNvCxnSpPr>
            <a:stCxn id="38" idx="3"/>
            <a:endCxn id="109" idx="1"/>
          </p:cNvCxnSpPr>
          <p:nvPr/>
        </p:nvCxnSpPr>
        <p:spPr bwMode="auto">
          <a:xfrm>
            <a:off x="2195605" y="3659667"/>
            <a:ext cx="1920500" cy="0"/>
          </a:xfrm>
          <a:prstGeom prst="line">
            <a:avLst/>
          </a:prstGeom>
          <a:solidFill>
            <a:srgbClr val="FFFFCC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矩形 55"/>
          <p:cNvSpPr/>
          <p:nvPr/>
        </p:nvSpPr>
        <p:spPr>
          <a:xfrm>
            <a:off x="2999580" y="3365340"/>
            <a:ext cx="1219397" cy="3811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sp>
        <p:nvSpPr>
          <p:cNvPr id="57" name="TextBox 8"/>
          <p:cNvSpPr txBox="1">
            <a:spLocks noChangeArrowheads="1"/>
          </p:cNvSpPr>
          <p:nvPr/>
        </p:nvSpPr>
        <p:spPr bwMode="auto">
          <a:xfrm>
            <a:off x="4080306" y="3138122"/>
            <a:ext cx="5757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</a:t>
            </a: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58" name="矩形 57"/>
          <p:cNvSpPr/>
          <p:nvPr/>
        </p:nvSpPr>
        <p:spPr>
          <a:xfrm>
            <a:off x="4647606" y="3635678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0/0/24</a:t>
            </a:r>
          </a:p>
        </p:txBody>
      </p:sp>
      <p:sp>
        <p:nvSpPr>
          <p:cNvPr id="62" name="TextBox 8"/>
          <p:cNvSpPr txBox="1">
            <a:spLocks noChangeArrowheads="1"/>
          </p:cNvSpPr>
          <p:nvPr/>
        </p:nvSpPr>
        <p:spPr bwMode="auto">
          <a:xfrm>
            <a:off x="6017049" y="3138122"/>
            <a:ext cx="57579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SW2</a:t>
            </a:r>
          </a:p>
        </p:txBody>
      </p:sp>
      <p:pic>
        <p:nvPicPr>
          <p:cNvPr id="63" name="图片 62" descr="汇聚交换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2558" y="3432673"/>
            <a:ext cx="540000" cy="441818"/>
          </a:xfrm>
          <a:prstGeom prst="rect">
            <a:avLst/>
          </a:prstGeom>
        </p:spPr>
      </p:pic>
      <p:sp>
        <p:nvSpPr>
          <p:cNvPr id="65" name="矩形 64"/>
          <p:cNvSpPr/>
          <p:nvPr/>
        </p:nvSpPr>
        <p:spPr>
          <a:xfrm>
            <a:off x="5019105" y="3340481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</p:txBody>
      </p:sp>
      <p:pic>
        <p:nvPicPr>
          <p:cNvPr id="67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522232" y="3435471"/>
            <a:ext cx="541200" cy="442799"/>
          </a:xfrm>
          <a:prstGeom prst="rect">
            <a:avLst/>
          </a:prstGeom>
          <a:noFill/>
        </p:spPr>
      </p:pic>
      <p:cxnSp>
        <p:nvCxnSpPr>
          <p:cNvPr id="69" name="直接连接符 68"/>
          <p:cNvCxnSpPr>
            <a:stCxn id="63" idx="3"/>
            <a:endCxn id="67" idx="1"/>
          </p:cNvCxnSpPr>
          <p:nvPr/>
        </p:nvCxnSpPr>
        <p:spPr bwMode="auto">
          <a:xfrm>
            <a:off x="6602558" y="3653582"/>
            <a:ext cx="1919674" cy="328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2" name="TextBox 8"/>
          <p:cNvSpPr txBox="1">
            <a:spLocks noChangeArrowheads="1"/>
          </p:cNvSpPr>
          <p:nvPr/>
        </p:nvSpPr>
        <p:spPr bwMode="auto">
          <a:xfrm>
            <a:off x="8504464" y="2894511"/>
            <a:ext cx="5581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NAT</a:t>
            </a:r>
          </a:p>
        </p:txBody>
      </p:sp>
      <p:sp>
        <p:nvSpPr>
          <p:cNvPr id="85" name="矩形 84"/>
          <p:cNvSpPr/>
          <p:nvPr/>
        </p:nvSpPr>
        <p:spPr>
          <a:xfrm>
            <a:off x="7352403" y="3673117"/>
            <a:ext cx="1237512" cy="73866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0/0/0</a:t>
            </a:r>
          </a:p>
          <a:p>
            <a:pPr algn="r"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192.168.30.2</a:t>
            </a:r>
          </a:p>
          <a:p>
            <a:pPr algn="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MAC3</a:t>
            </a:r>
          </a:p>
        </p:txBody>
      </p:sp>
      <p:sp>
        <p:nvSpPr>
          <p:cNvPr id="86" name="矩形 85"/>
          <p:cNvSpPr/>
          <p:nvPr/>
        </p:nvSpPr>
        <p:spPr>
          <a:xfrm>
            <a:off x="6518171" y="3653583"/>
            <a:ext cx="1044116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</a:t>
            </a:r>
          </a:p>
        </p:txBody>
      </p:sp>
      <p:cxnSp>
        <p:nvCxnSpPr>
          <p:cNvPr id="89" name="直接连接符 88"/>
          <p:cNvCxnSpPr>
            <a:stCxn id="67" idx="3"/>
            <a:endCxn id="103" idx="1"/>
          </p:cNvCxnSpPr>
          <p:nvPr/>
        </p:nvCxnSpPr>
        <p:spPr bwMode="auto">
          <a:xfrm flipV="1">
            <a:off x="9063432" y="3656870"/>
            <a:ext cx="1937061" cy="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3" name="图片 102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493" y="3435470"/>
            <a:ext cx="540000" cy="442800"/>
          </a:xfrm>
          <a:prstGeom prst="rect">
            <a:avLst/>
          </a:prstGeom>
        </p:spPr>
      </p:pic>
      <p:sp>
        <p:nvSpPr>
          <p:cNvPr id="104" name="TextBox 8"/>
          <p:cNvSpPr txBox="1">
            <a:spLocks noChangeArrowheads="1"/>
          </p:cNvSpPr>
          <p:nvPr/>
        </p:nvSpPr>
        <p:spPr bwMode="auto">
          <a:xfrm>
            <a:off x="10913665" y="3863817"/>
            <a:ext cx="9266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noProof="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</a:t>
            </a:r>
          </a:p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noProof="0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2.3.4.5</a:t>
            </a:r>
          </a:p>
        </p:txBody>
      </p:sp>
      <p:grpSp>
        <p:nvGrpSpPr>
          <p:cNvPr id="106" name="组合 105"/>
          <p:cNvGrpSpPr/>
          <p:nvPr/>
        </p:nvGrpSpPr>
        <p:grpSpPr>
          <a:xfrm>
            <a:off x="9873313" y="3463890"/>
            <a:ext cx="751638" cy="416686"/>
            <a:chOff x="8133063" y="1699504"/>
            <a:chExt cx="751638" cy="416686"/>
          </a:xfrm>
        </p:grpSpPr>
        <p:sp>
          <p:nvSpPr>
            <p:cNvPr id="107" name="Freeform 159"/>
            <p:cNvSpPr/>
            <p:nvPr/>
          </p:nvSpPr>
          <p:spPr>
            <a:xfrm flipH="1">
              <a:off x="8133063" y="1699504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8145787" y="1779718"/>
              <a:ext cx="587734" cy="33647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ISP</a:t>
              </a:r>
            </a:p>
          </p:txBody>
        </p:sp>
      </p:grpSp>
      <p:pic>
        <p:nvPicPr>
          <p:cNvPr id="109" name="图片 108" descr="接入交换机.png">
            <a:extLst>
              <a:ext uri="{FF2B5EF4-FFF2-40B4-BE49-F238E27FC236}">
                <a16:creationId xmlns:a16="http://schemas.microsoft.com/office/drawing/2014/main" xmlns="" id="{A4EEA780-3CE8-4340-83D8-A49BC722795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116105" y="3438758"/>
            <a:ext cx="540000" cy="441818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9069338" y="3653582"/>
            <a:ext cx="1179967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1.2.3.4</a:t>
            </a:r>
          </a:p>
        </p:txBody>
      </p:sp>
      <p:sp>
        <p:nvSpPr>
          <p:cNvPr id="43" name="Right Arrow 157"/>
          <p:cNvSpPr/>
          <p:nvPr/>
        </p:nvSpPr>
        <p:spPr>
          <a:xfrm rot="7795213">
            <a:off x="7894154" y="4422503"/>
            <a:ext cx="358041" cy="197035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rgbClr val="1AABE2">
                  <a:lumMod val="5000"/>
                  <a:lumOff val="95000"/>
                  <a:alpha val="0"/>
                </a:srgbClr>
              </a:gs>
              <a:gs pos="81000">
                <a:srgbClr val="99DFF9"/>
              </a:gs>
            </a:gsLst>
            <a:lin ang="0" scaled="1"/>
            <a:tileRect/>
          </a:gradFill>
          <a:ln w="15875" cap="flat" cmpd="sng" algn="ctr">
            <a:gradFill flip="none" rotWithShape="1">
              <a:gsLst>
                <a:gs pos="0">
                  <a:srgbClr val="1AABE2">
                    <a:lumMod val="5000"/>
                    <a:lumOff val="95000"/>
                  </a:srgbClr>
                </a:gs>
                <a:gs pos="100000">
                  <a:srgbClr val="00B0F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/>
              <a:cs typeface="+mn-cs"/>
              <a:sym typeface="Huawei Sans" panose="020C0503030203020204" pitchFamily="34" charset="0"/>
            </a:endParaRPr>
          </a:p>
        </p:txBody>
      </p:sp>
      <p:sp>
        <p:nvSpPr>
          <p:cNvPr id="48" name="梯形 2"/>
          <p:cNvSpPr/>
          <p:nvPr/>
        </p:nvSpPr>
        <p:spPr>
          <a:xfrm>
            <a:off x="9084526" y="4222781"/>
            <a:ext cx="1670780" cy="349466"/>
          </a:xfrm>
          <a:custGeom>
            <a:avLst/>
            <a:gdLst>
              <a:gd name="connsiteX0" fmla="*/ 0 w 6840000"/>
              <a:gd name="connsiteY0" fmla="*/ 726886 h 726886"/>
              <a:gd name="connsiteX1" fmla="*/ 1804458 w 6840000"/>
              <a:gd name="connsiteY1" fmla="*/ 0 h 726886"/>
              <a:gd name="connsiteX2" fmla="*/ 5035542 w 6840000"/>
              <a:gd name="connsiteY2" fmla="*/ 0 h 726886"/>
              <a:gd name="connsiteX3" fmla="*/ 6840000 w 6840000"/>
              <a:gd name="connsiteY3" fmla="*/ 726886 h 726886"/>
              <a:gd name="connsiteX4" fmla="*/ 0 w 6840000"/>
              <a:gd name="connsiteY4" fmla="*/ 726886 h 726886"/>
              <a:gd name="connsiteX0" fmla="*/ 0 w 6840000"/>
              <a:gd name="connsiteY0" fmla="*/ 734506 h 734506"/>
              <a:gd name="connsiteX1" fmla="*/ 1804458 w 6840000"/>
              <a:gd name="connsiteY1" fmla="*/ 7620 h 734506"/>
              <a:gd name="connsiteX2" fmla="*/ 2901942 w 6840000"/>
              <a:gd name="connsiteY2" fmla="*/ 0 h 734506"/>
              <a:gd name="connsiteX3" fmla="*/ 6840000 w 6840000"/>
              <a:gd name="connsiteY3" fmla="*/ 734506 h 734506"/>
              <a:gd name="connsiteX4" fmla="*/ 0 w 6840000"/>
              <a:gd name="connsiteY4" fmla="*/ 734506 h 734506"/>
              <a:gd name="connsiteX0" fmla="*/ 0 w 5053258"/>
              <a:gd name="connsiteY0" fmla="*/ 693176 h 734506"/>
              <a:gd name="connsiteX1" fmla="*/ 17716 w 5053258"/>
              <a:gd name="connsiteY1" fmla="*/ 7620 h 734506"/>
              <a:gd name="connsiteX2" fmla="*/ 1115200 w 5053258"/>
              <a:gd name="connsiteY2" fmla="*/ 0 h 734506"/>
              <a:gd name="connsiteX3" fmla="*/ 5053258 w 5053258"/>
              <a:gd name="connsiteY3" fmla="*/ 734506 h 734506"/>
              <a:gd name="connsiteX4" fmla="*/ 0 w 5053258"/>
              <a:gd name="connsiteY4" fmla="*/ 693176 h 73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258" h="734506">
                <a:moveTo>
                  <a:pt x="0" y="693176"/>
                </a:moveTo>
                <a:lnTo>
                  <a:pt x="17716" y="7620"/>
                </a:lnTo>
                <a:lnTo>
                  <a:pt x="1115200" y="0"/>
                </a:lnTo>
                <a:lnTo>
                  <a:pt x="5053258" y="734506"/>
                </a:lnTo>
                <a:lnTo>
                  <a:pt x="0" y="693176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383895" y="46870"/>
            <a:ext cx="3655705" cy="349200"/>
            <a:chOff x="7812395" y="283304"/>
            <a:chExt cx="3655705" cy="349200"/>
          </a:xfrm>
        </p:grpSpPr>
        <p:sp>
          <p:nvSpPr>
            <p:cNvPr id="45" name="燕尾形 44"/>
            <p:cNvSpPr/>
            <p:nvPr/>
          </p:nvSpPr>
          <p:spPr bwMode="auto">
            <a:xfrm>
              <a:off x="7812395" y="283304"/>
              <a:ext cx="1260000" cy="349200"/>
            </a:xfrm>
            <a:prstGeom prst="chevron">
              <a:avLst/>
            </a:prstGeom>
            <a:solidFill>
              <a:srgbClr val="D9D9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Топология сети</a:t>
              </a:r>
            </a:p>
          </p:txBody>
        </p:sp>
        <p:sp>
          <p:nvSpPr>
            <p:cNvPr id="46" name="燕尾形 45"/>
            <p:cNvSpPr/>
            <p:nvPr/>
          </p:nvSpPr>
          <p:spPr bwMode="auto">
            <a:xfrm>
              <a:off x="8923340" y="283304"/>
              <a:ext cx="1260000" cy="349200"/>
            </a:xfrm>
            <a:prstGeom prst="chevron">
              <a:avLst/>
            </a:prstGeom>
            <a:solidFill>
              <a:srgbClr val="D9D9D9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  <a:spcBef>
                  <a:spcPts val="0"/>
                </a:spcBef>
              </a:pPr>
              <a:r>
                <a:rPr lang="ru-RU" sz="1100" dirty="0"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Логическое соединение</a:t>
              </a:r>
            </a:p>
          </p:txBody>
        </p:sp>
        <p:sp>
          <p:nvSpPr>
            <p:cNvPr id="47" name="燕尾形 46"/>
            <p:cNvSpPr/>
            <p:nvPr/>
          </p:nvSpPr>
          <p:spPr bwMode="auto">
            <a:xfrm>
              <a:off x="10034285" y="283304"/>
              <a:ext cx="1433815" cy="34920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ctr">
                <a:lnSpc>
                  <a:spcPct val="90000"/>
                </a:lnSpc>
              </a:pPr>
              <a:r>
                <a:rPr lang="ru-RU" sz="1100" dirty="0">
                  <a:solidFill>
                    <a:schemeClr val="bg1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Процесс связи</a:t>
              </a:r>
            </a:p>
          </p:txBody>
        </p:sp>
      </p:grpSp>
      <p:pic>
        <p:nvPicPr>
          <p:cNvPr id="38" name="图片 37" descr="PC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56542" y="3452667"/>
            <a:ext cx="539063" cy="4140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1528151" y="3835844"/>
            <a:ext cx="824264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40" name="TextBox 77"/>
          <p:cNvSpPr txBox="1"/>
          <p:nvPr/>
        </p:nvSpPr>
        <p:spPr bwMode="auto">
          <a:xfrm>
            <a:off x="827469" y="2488644"/>
            <a:ext cx="2225628" cy="669483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R="0" indent="0" defTabSz="914400" fontAlgn="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kumimoji="0" sz="1000" b="0" i="0" u="none" strike="noStrike" cap="none" normalizeH="0" baseline="0">
                <a:ln>
                  <a:noFill/>
                </a:ln>
                <a:effectLst/>
                <a:latin typeface="FrutigerNext LT Regular" pitchFamily="34" charset="0"/>
                <a:ea typeface="宋体" pitchFamily="2" charset="-122"/>
              </a:defRPr>
            </a:lvl1pPr>
          </a:lstStyle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192.168.10.2/24</a:t>
            </a:r>
          </a:p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Шлюз по умолчанию: 192.168.10.254</a:t>
            </a:r>
          </a:p>
          <a:p>
            <a:pPr algn="ctr"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MAC1</a:t>
            </a:r>
          </a:p>
          <a:p>
            <a:pPr algn="ctr" fontAlgn="ctr"/>
            <a:endParaRPr lang="en-US" altLang="zh-CN" sz="14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5251603" y="1395238"/>
            <a:ext cx="2100800" cy="665083"/>
          </a:xfrm>
          <a:prstGeom prst="roundRect">
            <a:avLst>
              <a:gd name="adj" fmla="val 5520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10 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192.168.10.254/24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MAC2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5251603" y="2100426"/>
            <a:ext cx="2100800" cy="665083"/>
          </a:xfrm>
          <a:prstGeom prst="roundRect">
            <a:avLst>
              <a:gd name="adj" fmla="val 5520"/>
            </a:avLst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VLANIF 30 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 192.168.30.1/24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MAC: MAC2</a:t>
            </a:r>
          </a:p>
        </p:txBody>
      </p:sp>
      <p:sp>
        <p:nvSpPr>
          <p:cNvPr id="59" name="等腰三角形 58"/>
          <p:cNvSpPr/>
          <p:nvPr/>
        </p:nvSpPr>
        <p:spPr>
          <a:xfrm flipV="1">
            <a:off x="5185732" y="2822650"/>
            <a:ext cx="2260097" cy="323436"/>
          </a:xfrm>
          <a:prstGeom prst="triangle">
            <a:avLst/>
          </a:prstGeom>
          <a:gradFill flip="none" rotWithShape="1">
            <a:gsLst>
              <a:gs pos="0">
                <a:srgbClr val="F4FBFE"/>
              </a:gs>
              <a:gs pos="100000">
                <a:srgbClr val="99DFF9"/>
              </a:gs>
            </a:gsLst>
            <a:lin ang="16200000" scaled="0"/>
            <a:tileRect/>
          </a:gradFill>
          <a:ln w="2857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kern="0" dirty="0">
              <a:solidFill>
                <a:srgbClr val="000000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067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 smtClean="0"/>
              <a:t>Как </a:t>
            </a:r>
            <a:r>
              <a:rPr lang="ru-RU" dirty="0"/>
              <a:t>нужно настроить интерфейс коммутатора, подключенный к </a:t>
            </a:r>
            <a:r>
              <a:rPr lang="ru-RU" dirty="0" smtClean="0"/>
              <a:t>маршрутизатору, если для </a:t>
            </a:r>
            <a:r>
              <a:rPr lang="ru-RU" dirty="0"/>
              <a:t>реализации связи между VLAN используется субинтерфейс?</a:t>
            </a:r>
          </a:p>
          <a:p>
            <a:r>
              <a:rPr lang="ru-RU" dirty="0"/>
              <a:t>Как изменяются пакеты при пересылке на уровне 3?</a:t>
            </a:r>
          </a:p>
          <a:p>
            <a:endParaRPr lang="zh-CN" altLang="en-US" dirty="0"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251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В данном курсе представлены три метода реализации связи между VLAN: через физические интерфейсы, субинтерфейсы и интерфейсы VLANIF.</a:t>
            </a:r>
          </a:p>
          <a:p>
            <a:r>
              <a:rPr lang="ru-RU" dirty="0"/>
              <a:t>Также подробно описан процесс </a:t>
            </a:r>
            <a:r>
              <a:rPr lang="ru-RU" dirty="0" smtClean="0"/>
              <a:t>связи на уровне </a:t>
            </a:r>
            <a:r>
              <a:rPr lang="ru-RU" dirty="0"/>
              <a:t>3, механизм обработки устройством и изменения заголовка пакета во время связи.</a:t>
            </a:r>
          </a:p>
        </p:txBody>
      </p:sp>
    </p:spTree>
    <p:extLst>
      <p:ext uri="{BB962C8B-B14F-4D97-AF65-F5344CB8AC3E}">
        <p14:creationId xmlns:p14="http://schemas.microsoft.com/office/powerpoint/2010/main" val="38555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Сравнение интерфейсов уровня 2 и уровня 3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442675"/>
              </p:ext>
            </p:extLst>
          </p:nvPr>
        </p:nvGraphicFramePr>
        <p:xfrm>
          <a:off x="656665" y="1849947"/>
          <a:ext cx="10896600" cy="45552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23338"/>
                <a:gridCol w="5873262"/>
              </a:tblGrid>
              <a:tr h="304289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Интерфейс уровня 2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+mn-cs"/>
                          <a:sym typeface="Huawei Sans" panose="020C0503030203020204" pitchFamily="34" charset="0"/>
                        </a:rPr>
                        <a:t>Интерфейс уровня 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04289">
                <a:tc>
                  <a:txBody>
                    <a:bodyPr/>
                    <a:lstStyle/>
                    <a:p>
                      <a:pPr fontAlgn="ctr">
                        <a:lnSpc>
                          <a:spcPct val="100000"/>
                        </a:lnSpc>
                      </a:pPr>
                      <a:r>
                        <a:rPr lang="ru-RU" sz="1300" dirty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IP-адрес не может быть настроен для интерфейса уровня 2.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0000"/>
                        </a:lnSpc>
                      </a:pPr>
                      <a:r>
                        <a:rPr lang="ru-RU" sz="1300" dirty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IP-адрес можно настроить для интерфейса уровня 3.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289">
                <a:tc>
                  <a:txBody>
                    <a:bodyPr/>
                    <a:lstStyle/>
                    <a:p>
                      <a:pPr fontAlgn="ctr">
                        <a:lnSpc>
                          <a:spcPct val="100000"/>
                        </a:lnSpc>
                      </a:pPr>
                      <a:r>
                        <a:rPr lang="ru-RU" sz="1300" dirty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Интерфейс уровня 2 не имеет MAC-адреса.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0000"/>
                        </a:lnSpc>
                      </a:pPr>
                      <a:r>
                        <a:rPr lang="ru-RU" sz="1300" dirty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Интерфейс уровня 3 имеет MAC-адрес.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1322">
                <a:tc>
                  <a:txBody>
                    <a:bodyPr/>
                    <a:lstStyle/>
                    <a:p>
                      <a:pPr fontAlgn="ctr">
                        <a:lnSpc>
                          <a:spcPct val="100000"/>
                        </a:lnSpc>
                      </a:pPr>
                      <a:r>
                        <a:rPr lang="ru-RU" sz="1300" dirty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После того как интерфейс уровня 2 получает кадр данных, он ищет MAC-адрес назначения кадра в своей таблице MAC-адресов. Если соответствующая запись MAC-адреса найдена, он пересылает кадр в соответствии с записью. Если соответствующая запись MAC-адреса не найдена, происходит лавинная рассылка кадра.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0000"/>
                        </a:lnSpc>
                      </a:pPr>
                      <a:r>
                        <a:rPr lang="ru-RU" sz="1300" dirty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Если после того, как интерфейс уровня 3 получает кадр данных, MAC-адрес назначения кадра данных совпадает с локальным MAC-адресом, он декапсулирует кадр данных и выполняет поиск IP-адреса назначения пакета данных в таблице маршрутизации. Если соответствующий маршрут найден, он пересылает кадр данных в соответствии с инструкцией маршрута. Если соответствующий маршрут не найден, пакет отбрасывается.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1322">
                <a:tc>
                  <a:txBody>
                    <a:bodyPr/>
                    <a:lstStyle/>
                    <a:p>
                      <a:pPr fontAlgn="ctr">
                        <a:lnSpc>
                          <a:spcPct val="100000"/>
                        </a:lnSpc>
                      </a:pPr>
                      <a:r>
                        <a:rPr lang="ru-RU" sz="1300" dirty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Физический интерфейс на коммутаторе уровня 2 (имеет возможности коммутации только уровня 2) является типичным интерфейсом уровня 2. По умолчанию физические интерфейсы большинства коммутаторов уровня 3 (имеют возможности коммутации как уровня 2, так и уровня 3) работают на уровне 2.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0000"/>
                        </a:lnSpc>
                      </a:pPr>
                      <a:r>
                        <a:rPr lang="ru-RU" sz="1300" dirty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Интерфейс уровня 3 на маршрутизаторе является типичным интерфейсом уровня </a:t>
                      </a:r>
                      <a:r>
                        <a:rPr lang="ru-RU" sz="1300" dirty="0" smtClean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3. Физические </a:t>
                      </a:r>
                      <a:r>
                        <a:rPr lang="ru-RU" sz="1300" dirty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интерфейсы на некоторых коммутаторах уровня 3 можно переключить в режим уровня </a:t>
                      </a:r>
                      <a:r>
                        <a:rPr lang="ru-RU" sz="1300" dirty="0" smtClean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3. В </a:t>
                      </a:r>
                      <a:r>
                        <a:rPr lang="ru-RU" sz="1300" dirty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дополнение к физическим интерфейсам уровня 3 существуют логические интерфейсы уровня 3, такие как интерфейсы VLANIF на коммутаторах или логические субинтерфейсы на других сетевых устройствах, например GE 0/0/1.10.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3547">
                <a:tc>
                  <a:txBody>
                    <a:bodyPr/>
                    <a:lstStyle/>
                    <a:p>
                      <a:pPr fontAlgn="ctr">
                        <a:lnSpc>
                          <a:spcPct val="100000"/>
                        </a:lnSpc>
                      </a:pPr>
                      <a:r>
                        <a:rPr lang="ru-RU" sz="1300" dirty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Интерфейсы уровня 2 не изолируют широковещательные домены. Они осуществляют лавинную рассылку полученных широковещательных кадров.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0000"/>
                        </a:lnSpc>
                      </a:pPr>
                      <a:r>
                        <a:rPr lang="ru-RU" sz="1300" dirty="0">
                          <a:latin typeface="Arial" panose="020B0604020202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Интерфейсы уровня 3 изолируют широковещательные домены. Они напрямую терминируют полученные широковещательные кадры, а не выполняют лавинную рассылку.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767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По умолчанию сеть коммутации уровня 2 является широковещательным доменом, что создает множество проблем. Технология виртуальной локальной сети (VLAN) позволяет изолировать такие широковещательные домены, не позволяя пользователям в разных VLAN обмениваться данными друг с другом. </a:t>
            </a:r>
            <a:r>
              <a:rPr lang="ru-RU" dirty="0" smtClean="0"/>
              <a:t>Но иногда возникает необходимость </a:t>
            </a:r>
            <a:r>
              <a:rPr lang="ru-RU" dirty="0"/>
              <a:t>в таком обмене </a:t>
            </a:r>
            <a:r>
              <a:rPr lang="ru-RU" dirty="0" smtClean="0"/>
              <a:t>данными.</a:t>
            </a:r>
            <a:endParaRPr lang="ru-RU" dirty="0"/>
          </a:p>
          <a:p>
            <a:r>
              <a:rPr lang="ru-RU" dirty="0"/>
              <a:t>В этом курсе описывается, как реализовать связь между VLAN.</a:t>
            </a:r>
          </a:p>
        </p:txBody>
      </p:sp>
    </p:spTree>
    <p:extLst>
      <p:ext uri="{BB962C8B-B14F-4D97-AF65-F5344CB8AC3E}">
        <p14:creationId xmlns:p14="http://schemas.microsoft.com/office/powerpoint/2010/main" val="382019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09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/>
              <a:t>По окончании данного курса слушатели получат следующие знания и навыки: </a:t>
            </a:r>
          </a:p>
          <a:p>
            <a:pPr lvl="1"/>
            <a:r>
              <a:rPr lang="ru-RU" dirty="0" smtClean="0"/>
              <a:t>способы </a:t>
            </a:r>
            <a:r>
              <a:rPr lang="ru-RU" dirty="0"/>
              <a:t>реализации связи между VLAN.</a:t>
            </a:r>
          </a:p>
          <a:p>
            <a:pPr lvl="1" algn="l"/>
            <a:r>
              <a:rPr lang="ru-RU" dirty="0"/>
              <a:t>с</a:t>
            </a:r>
            <a:r>
              <a:rPr lang="ru-RU" dirty="0" smtClean="0"/>
              <a:t>пособы </a:t>
            </a:r>
            <a:r>
              <a:rPr lang="ru-RU" dirty="0"/>
              <a:t>использования маршрутизаторов (физические интерфейсы или субинтерфейсы) для реализации связи между VLAN.</a:t>
            </a:r>
          </a:p>
          <a:p>
            <a:pPr lvl="1"/>
            <a:r>
              <a:rPr lang="ru-RU" dirty="0"/>
              <a:t>с</a:t>
            </a:r>
            <a:r>
              <a:rPr lang="ru-RU" dirty="0" smtClean="0"/>
              <a:t>пособы </a:t>
            </a:r>
            <a:r>
              <a:rPr lang="ru-RU" dirty="0"/>
              <a:t>использования коммутаторов уровня 3 для реализации связи между VLAN.</a:t>
            </a:r>
          </a:p>
          <a:p>
            <a:pPr lvl="1"/>
            <a:r>
              <a:rPr lang="ru-RU" dirty="0"/>
              <a:t>с</a:t>
            </a:r>
            <a:r>
              <a:rPr lang="ru-RU" dirty="0" smtClean="0"/>
              <a:t>пособы </a:t>
            </a:r>
            <a:r>
              <a:rPr lang="ru-RU" dirty="0"/>
              <a:t>пересылки пакетов на уровне 3.</a:t>
            </a:r>
          </a:p>
        </p:txBody>
      </p:sp>
    </p:spTree>
    <p:extLst>
      <p:ext uri="{BB962C8B-B14F-4D97-AF65-F5344CB8AC3E}">
        <p14:creationId xmlns:p14="http://schemas.microsoft.com/office/powerpoint/2010/main" val="136732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pPr marL="457200" indent="-457200"/>
            <a:r>
              <a:rPr lang="ru-RU" b="1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Предпосылки</a:t>
            </a:r>
          </a:p>
          <a:p>
            <a:pPr marL="457200" indent="-457200"/>
            <a:r>
              <a:rPr lang="ru-RU" dirty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физических интерфейсов или субинтерфейсов маршрутизаторов для реализации связи между VLAN</a:t>
            </a:r>
          </a:p>
          <a:p>
            <a:pPr marL="457200" indent="-457200"/>
            <a:r>
              <a:rPr lang="ru-RU" dirty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интерфейсов VLANIF для реализации связи между VLAN</a:t>
            </a:r>
          </a:p>
          <a:p>
            <a:pPr marL="457200" indent="-457200"/>
            <a:r>
              <a:rPr lang="ru-RU" dirty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Процесс связи на уровне 3</a:t>
            </a:r>
          </a:p>
          <a:p>
            <a:endParaRPr lang="zh-CN" altLang="en-US" dirty="0"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86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文本占位符 1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>
                <a:sym typeface="Huawei Sans" panose="020C0503030203020204" pitchFamily="34" charset="0"/>
              </a:rPr>
              <a:t>В реальных сценариях развертывания сетей </a:t>
            </a:r>
            <a:r>
              <a:rPr lang="ru-RU" sz="1400" dirty="0" smtClean="0">
                <a:sym typeface="Huawei Sans" panose="020C0503030203020204" pitchFamily="34" charset="0"/>
              </a:rPr>
              <a:t>различным VLAN </a:t>
            </a:r>
            <a:r>
              <a:rPr lang="ru-RU" sz="1400" dirty="0">
                <a:sym typeface="Huawei Sans" panose="020C0503030203020204" pitchFamily="34" charset="0"/>
              </a:rPr>
              <a:t>назначаются </a:t>
            </a:r>
            <a:r>
              <a:rPr lang="ru-RU" sz="1400" dirty="0" smtClean="0">
                <a:sym typeface="Huawei Sans" panose="020C0503030203020204" pitchFamily="34" charset="0"/>
              </a:rPr>
              <a:t>разные </a:t>
            </a:r>
            <a:r>
              <a:rPr lang="ru-RU" sz="1400" dirty="0">
                <a:sym typeface="Huawei Sans" panose="020C0503030203020204" pitchFamily="34" charset="0"/>
              </a:rPr>
              <a:t>сегменты </a:t>
            </a:r>
            <a:r>
              <a:rPr lang="ru-RU" sz="1400" dirty="0" smtClean="0">
                <a:sym typeface="Huawei Sans" panose="020C0503030203020204" pitchFamily="34" charset="0"/>
              </a:rPr>
              <a:t>IP-адресов.</a:t>
            </a:r>
            <a:endParaRPr lang="ru-RU" sz="1400" dirty="0">
              <a:sym typeface="Huawei Sans" panose="020C0503030203020204" pitchFamily="34" charset="0"/>
            </a:endParaRPr>
          </a:p>
          <a:p>
            <a:r>
              <a:rPr lang="ru-RU" sz="1400" dirty="0">
                <a:sym typeface="Huawei Sans" panose="020C0503030203020204" pitchFamily="34" charset="0"/>
              </a:rPr>
              <a:t>Компьютеры в одном сегменте сети в одной VLAN могут напрямую взаимодействовать друг с другом без необходимости использования устройств пересылки уровня 3. Этот режим связи называется связью уровня 2.</a:t>
            </a:r>
          </a:p>
          <a:p>
            <a:r>
              <a:rPr lang="ru-RU" sz="1400" dirty="0">
                <a:sym typeface="Huawei Sans" panose="020C0503030203020204" pitchFamily="34" charset="0"/>
              </a:rPr>
              <a:t>Связь между VLAN относится к связи уровня 3, для которой требуются устройства уровня 3.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Связь между VLAN (1)</a:t>
            </a:r>
          </a:p>
        </p:txBody>
      </p:sp>
      <p:sp>
        <p:nvSpPr>
          <p:cNvPr id="28" name="圆角矩形 27"/>
          <p:cNvSpPr/>
          <p:nvPr/>
        </p:nvSpPr>
        <p:spPr bwMode="auto">
          <a:xfrm>
            <a:off x="7215189" y="4373631"/>
            <a:ext cx="2942619" cy="1385069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2578610" y="4377179"/>
            <a:ext cx="2942619" cy="1381521"/>
          </a:xfrm>
          <a:prstGeom prst="roundRect">
            <a:avLst>
              <a:gd name="adj" fmla="val 7914"/>
            </a:avLst>
          </a:prstGeom>
          <a:solidFill>
            <a:srgbClr val="FFFF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defTabSz="914400" fontAlgn="ctr">
              <a:lnSpc>
                <a:spcPts val="2200"/>
              </a:lnSpc>
            </a:pPr>
            <a:endParaRPr lang="zh-CN" altLang="en-US" sz="1600" i="1" kern="0" dirty="0">
              <a:solidFill>
                <a:srgbClr val="EC7061"/>
              </a:solidFill>
              <a:latin typeface="Arial" panose="020B0604020202020204" pitchFamily="34" charset="0"/>
              <a:ea typeface="方正兰亭黑简体"/>
              <a:sym typeface="Huawei Sans" panose="020C0503030203020204" pitchFamily="34" charset="0"/>
            </a:endParaRPr>
          </a:p>
        </p:txBody>
      </p:sp>
      <p:cxnSp>
        <p:nvCxnSpPr>
          <p:cNvPr id="31" name="直接连接符 30"/>
          <p:cNvCxnSpPr>
            <a:stCxn id="37" idx="0"/>
          </p:cNvCxnSpPr>
          <p:nvPr/>
        </p:nvCxnSpPr>
        <p:spPr bwMode="auto">
          <a:xfrm flipV="1">
            <a:off x="3054525" y="3434033"/>
            <a:ext cx="2978909" cy="144511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直接连接符 31"/>
          <p:cNvCxnSpPr>
            <a:stCxn id="40" idx="3"/>
          </p:cNvCxnSpPr>
          <p:nvPr/>
        </p:nvCxnSpPr>
        <p:spPr bwMode="auto">
          <a:xfrm flipV="1">
            <a:off x="5391964" y="3160127"/>
            <a:ext cx="976244" cy="19756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直接连接符 32"/>
          <p:cNvCxnSpPr>
            <a:stCxn id="41" idx="1"/>
          </p:cNvCxnSpPr>
          <p:nvPr/>
        </p:nvCxnSpPr>
        <p:spPr bwMode="auto">
          <a:xfrm flipH="1" flipV="1">
            <a:off x="6368208" y="3160127"/>
            <a:ext cx="988701" cy="19756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直接连接符 34"/>
          <p:cNvCxnSpPr>
            <a:stCxn id="45" idx="0"/>
          </p:cNvCxnSpPr>
          <p:nvPr/>
        </p:nvCxnSpPr>
        <p:spPr bwMode="auto">
          <a:xfrm flipH="1" flipV="1">
            <a:off x="6702983" y="3434033"/>
            <a:ext cx="2991367" cy="144511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7" name="图片 36" descr="PC.pn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20331" y="4879151"/>
            <a:ext cx="668387" cy="513321"/>
          </a:xfrm>
          <a:prstGeom prst="rect">
            <a:avLst/>
          </a:prstGeom>
        </p:spPr>
      </p:pic>
      <p:pic>
        <p:nvPicPr>
          <p:cNvPr id="40" name="图片 39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3577" y="4879151"/>
            <a:ext cx="668387" cy="513321"/>
          </a:xfrm>
          <a:prstGeom prst="rect">
            <a:avLst/>
          </a:prstGeom>
        </p:spPr>
      </p:pic>
      <p:pic>
        <p:nvPicPr>
          <p:cNvPr id="41" name="图片 40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56910" y="4879151"/>
            <a:ext cx="668387" cy="513321"/>
          </a:xfrm>
          <a:prstGeom prst="rect">
            <a:avLst/>
          </a:prstGeom>
        </p:spPr>
      </p:pic>
      <p:pic>
        <p:nvPicPr>
          <p:cNvPr id="45" name="图片 44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60156" y="4879151"/>
            <a:ext cx="668387" cy="513321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3606685" y="5197101"/>
            <a:ext cx="1048990" cy="2848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47" name="矩形 46"/>
          <p:cNvSpPr/>
          <p:nvPr/>
        </p:nvSpPr>
        <p:spPr>
          <a:xfrm>
            <a:off x="8381146" y="5197100"/>
            <a:ext cx="979010" cy="28483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20</a:t>
            </a:r>
          </a:p>
        </p:txBody>
      </p:sp>
      <p:sp>
        <p:nvSpPr>
          <p:cNvPr id="49" name="矩形 48"/>
          <p:cNvSpPr/>
          <p:nvPr/>
        </p:nvSpPr>
        <p:spPr bwMode="auto">
          <a:xfrm>
            <a:off x="5094625" y="6019314"/>
            <a:ext cx="2767971" cy="256660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Связь уровня 3</a:t>
            </a:r>
          </a:p>
        </p:txBody>
      </p:sp>
      <p:sp>
        <p:nvSpPr>
          <p:cNvPr id="51" name="TextBox 77"/>
          <p:cNvSpPr txBox="1"/>
          <p:nvPr/>
        </p:nvSpPr>
        <p:spPr bwMode="auto">
          <a:xfrm>
            <a:off x="3268703" y="5422207"/>
            <a:ext cx="1609233" cy="31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192.168.10.0/24</a:t>
            </a:r>
          </a:p>
        </p:txBody>
      </p:sp>
      <p:sp>
        <p:nvSpPr>
          <p:cNvPr id="52" name="TextBox 77"/>
          <p:cNvSpPr txBox="1"/>
          <p:nvPr/>
        </p:nvSpPr>
        <p:spPr bwMode="auto">
          <a:xfrm>
            <a:off x="8025297" y="5422207"/>
            <a:ext cx="1644967" cy="31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192.168.20.0/24</a:t>
            </a:r>
          </a:p>
        </p:txBody>
      </p:sp>
      <p:sp>
        <p:nvSpPr>
          <p:cNvPr id="53" name="任意多边形 52"/>
          <p:cNvSpPr/>
          <p:nvPr/>
        </p:nvSpPr>
        <p:spPr bwMode="auto">
          <a:xfrm>
            <a:off x="3431836" y="4644130"/>
            <a:ext cx="1266957" cy="311788"/>
          </a:xfrm>
          <a:custGeom>
            <a:avLst/>
            <a:gdLst>
              <a:gd name="connsiteX0" fmla="*/ 0 w 1181100"/>
              <a:gd name="connsiteY0" fmla="*/ 276281 h 276281"/>
              <a:gd name="connsiteX1" fmla="*/ 609600 w 1181100"/>
              <a:gd name="connsiteY1" fmla="*/ 56 h 276281"/>
              <a:gd name="connsiteX2" fmla="*/ 1181100 w 1181100"/>
              <a:gd name="connsiteY2" fmla="*/ 257231 h 276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1100" h="276281">
                <a:moveTo>
                  <a:pt x="0" y="276281"/>
                </a:moveTo>
                <a:cubicBezTo>
                  <a:pt x="206375" y="139756"/>
                  <a:pt x="412750" y="3231"/>
                  <a:pt x="609600" y="56"/>
                </a:cubicBezTo>
                <a:cubicBezTo>
                  <a:pt x="806450" y="-3119"/>
                  <a:pt x="993775" y="127056"/>
                  <a:pt x="1181100" y="257231"/>
                </a:cubicBezTo>
              </a:path>
            </a:pathLst>
          </a:custGeom>
          <a:noFill/>
          <a:ln w="25400" cap="flat" cmpd="sng" algn="ctr">
            <a:solidFill>
              <a:srgbClr val="00B0F0"/>
            </a:solidFill>
            <a:prstDash val="solid"/>
            <a:round/>
            <a:headEnd type="arrow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4" name="任意多边形 53"/>
          <p:cNvSpPr/>
          <p:nvPr/>
        </p:nvSpPr>
        <p:spPr bwMode="auto">
          <a:xfrm>
            <a:off x="8093199" y="4644130"/>
            <a:ext cx="1266957" cy="311788"/>
          </a:xfrm>
          <a:custGeom>
            <a:avLst/>
            <a:gdLst>
              <a:gd name="connsiteX0" fmla="*/ 0 w 1181100"/>
              <a:gd name="connsiteY0" fmla="*/ 276281 h 276281"/>
              <a:gd name="connsiteX1" fmla="*/ 609600 w 1181100"/>
              <a:gd name="connsiteY1" fmla="*/ 56 h 276281"/>
              <a:gd name="connsiteX2" fmla="*/ 1181100 w 1181100"/>
              <a:gd name="connsiteY2" fmla="*/ 257231 h 276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1100" h="276281">
                <a:moveTo>
                  <a:pt x="0" y="276281"/>
                </a:moveTo>
                <a:cubicBezTo>
                  <a:pt x="206375" y="139756"/>
                  <a:pt x="412750" y="3231"/>
                  <a:pt x="609600" y="56"/>
                </a:cubicBezTo>
                <a:cubicBezTo>
                  <a:pt x="806450" y="-3119"/>
                  <a:pt x="993775" y="127056"/>
                  <a:pt x="1181100" y="257231"/>
                </a:cubicBezTo>
              </a:path>
            </a:pathLst>
          </a:custGeom>
          <a:noFill/>
          <a:ln w="25400" cap="flat" cmpd="sng" algn="ctr">
            <a:solidFill>
              <a:srgbClr val="00B0F0"/>
            </a:solidFill>
            <a:prstDash val="solid"/>
            <a:round/>
            <a:headEnd type="arrow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5" name="矩形 54"/>
          <p:cNvSpPr/>
          <p:nvPr/>
        </p:nvSpPr>
        <p:spPr bwMode="auto">
          <a:xfrm>
            <a:off x="3952016" y="4348600"/>
            <a:ext cx="1391765" cy="190184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Связь уровня 2</a:t>
            </a:r>
          </a:p>
        </p:txBody>
      </p:sp>
      <p:sp>
        <p:nvSpPr>
          <p:cNvPr id="56" name="矩形 55"/>
          <p:cNvSpPr/>
          <p:nvPr/>
        </p:nvSpPr>
        <p:spPr bwMode="auto">
          <a:xfrm>
            <a:off x="7215188" y="4339210"/>
            <a:ext cx="1420894" cy="312868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Связь уровня 2</a:t>
            </a:r>
          </a:p>
        </p:txBody>
      </p:sp>
      <p:sp>
        <p:nvSpPr>
          <p:cNvPr id="68" name="任意多边形 67"/>
          <p:cNvSpPr/>
          <p:nvPr/>
        </p:nvSpPr>
        <p:spPr bwMode="auto">
          <a:xfrm flipV="1">
            <a:off x="5101251" y="5422206"/>
            <a:ext cx="2633049" cy="534669"/>
          </a:xfrm>
          <a:custGeom>
            <a:avLst/>
            <a:gdLst>
              <a:gd name="connsiteX0" fmla="*/ 0 w 1181100"/>
              <a:gd name="connsiteY0" fmla="*/ 276281 h 276281"/>
              <a:gd name="connsiteX1" fmla="*/ 609600 w 1181100"/>
              <a:gd name="connsiteY1" fmla="*/ 56 h 276281"/>
              <a:gd name="connsiteX2" fmla="*/ 1181100 w 1181100"/>
              <a:gd name="connsiteY2" fmla="*/ 257231 h 276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1100" h="276281">
                <a:moveTo>
                  <a:pt x="0" y="276281"/>
                </a:moveTo>
                <a:cubicBezTo>
                  <a:pt x="206375" y="139756"/>
                  <a:pt x="412750" y="3231"/>
                  <a:pt x="609600" y="56"/>
                </a:cubicBezTo>
                <a:cubicBezTo>
                  <a:pt x="806450" y="-3119"/>
                  <a:pt x="993775" y="127056"/>
                  <a:pt x="1181100" y="257231"/>
                </a:cubicBezTo>
              </a:path>
            </a:pathLst>
          </a:custGeom>
          <a:noFill/>
          <a:ln w="25400" cap="flat" cmpd="sng" algn="ctr">
            <a:solidFill>
              <a:srgbClr val="00B0F0"/>
            </a:solidFill>
            <a:prstDash val="solid"/>
            <a:round/>
            <a:headEnd type="arrow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5" name="矩形 74"/>
          <p:cNvSpPr/>
          <p:nvPr/>
        </p:nvSpPr>
        <p:spPr bwMode="auto">
          <a:xfrm>
            <a:off x="4240800" y="3185971"/>
            <a:ext cx="1750735" cy="455922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Коммутатор уровня 2</a:t>
            </a:r>
          </a:p>
        </p:txBody>
      </p:sp>
      <p:pic>
        <p:nvPicPr>
          <p:cNvPr id="34" name="图片 33" descr="通用交换机.png">
            <a:extLst>
              <a:ext uri="{FF2B5EF4-FFF2-40B4-BE49-F238E27FC236}">
                <a16:creationId xmlns:a16="http://schemas.microsoft.com/office/drawing/2014/main" xmlns="" id="{5583757F-4C12-471A-A130-6DAAF82105FA}"/>
              </a:ext>
            </a:extLst>
          </p:cNvPr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32284" y="3106135"/>
            <a:ext cx="668387" cy="51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1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 bwMode="auto">
          <a:xfrm>
            <a:off x="7215189" y="4725029"/>
            <a:ext cx="2942619" cy="1385069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2578610" y="4728577"/>
            <a:ext cx="2942619" cy="1381521"/>
          </a:xfrm>
          <a:prstGeom prst="roundRect">
            <a:avLst>
              <a:gd name="adj" fmla="val 7914"/>
            </a:avLst>
          </a:prstGeom>
          <a:solidFill>
            <a:srgbClr val="FFFF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defTabSz="914400" fontAlgn="ctr">
              <a:lnSpc>
                <a:spcPts val="2200"/>
              </a:lnSpc>
            </a:pPr>
            <a:endParaRPr lang="zh-CN" altLang="en-US" sz="1600" i="1" kern="0" dirty="0">
              <a:solidFill>
                <a:srgbClr val="EC7061"/>
              </a:solidFill>
              <a:latin typeface="Arial" panose="020B0604020202020204" pitchFamily="34" charset="0"/>
              <a:ea typeface="方正兰亭黑简体"/>
              <a:sym typeface="Huawei Sans" panose="020C0503030203020204" pitchFamily="34" charset="0"/>
            </a:endParaRPr>
          </a:p>
        </p:txBody>
      </p:sp>
      <p:cxnSp>
        <p:nvCxnSpPr>
          <p:cNvPr id="32" name="直接连接符 31"/>
          <p:cNvCxnSpPr>
            <a:stCxn id="40" idx="3"/>
          </p:cNvCxnSpPr>
          <p:nvPr/>
        </p:nvCxnSpPr>
        <p:spPr bwMode="auto">
          <a:xfrm flipV="1">
            <a:off x="5391964" y="3511525"/>
            <a:ext cx="976244" cy="19756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直接连接符 32"/>
          <p:cNvCxnSpPr>
            <a:stCxn id="41" idx="1"/>
          </p:cNvCxnSpPr>
          <p:nvPr/>
        </p:nvCxnSpPr>
        <p:spPr bwMode="auto">
          <a:xfrm flipH="1" flipV="1">
            <a:off x="6368208" y="3511525"/>
            <a:ext cx="988701" cy="19756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直接连接符 25"/>
          <p:cNvCxnSpPr/>
          <p:nvPr/>
        </p:nvCxnSpPr>
        <p:spPr>
          <a:xfrm>
            <a:off x="4401986" y="2952895"/>
            <a:ext cx="2148031" cy="55863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379465" y="3139512"/>
            <a:ext cx="1761927" cy="4431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文本占位符 11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600" dirty="0">
                <a:sym typeface="Huawei Sans" panose="020C0503030203020204" pitchFamily="34" charset="0"/>
              </a:rPr>
              <a:t>У</a:t>
            </a:r>
            <a:r>
              <a:rPr lang="ru-RU" sz="1600" dirty="0" smtClean="0">
                <a:sym typeface="Huawei Sans" panose="020C0503030203020204" pitchFamily="34" charset="0"/>
              </a:rPr>
              <a:t>стройства </a:t>
            </a:r>
            <a:r>
              <a:rPr lang="ru-RU" sz="1600" dirty="0">
                <a:sym typeface="Huawei Sans" panose="020C0503030203020204" pitchFamily="34" charset="0"/>
              </a:rPr>
              <a:t>уровня 3: маршрутизаторы, коммутаторы уровня 3, межсетевые экраны и т.д.</a:t>
            </a:r>
          </a:p>
          <a:p>
            <a:r>
              <a:rPr lang="ru-RU" sz="1600" dirty="0">
                <a:sym typeface="Huawei Sans" panose="020C0503030203020204" pitchFamily="34" charset="0"/>
              </a:rPr>
              <a:t>Связь между VLAN осуществляется за счет подключения коммутатора уровня 2 к интерфейсу уровня 3 устройства уровня 3. </a:t>
            </a:r>
            <a:r>
              <a:rPr lang="ru-RU" sz="1600" dirty="0" smtClean="0">
                <a:sym typeface="Huawei Sans" panose="020C0503030203020204" pitchFamily="34" charset="0"/>
              </a:rPr>
              <a:t>Маршрутизация пакетов данных осуществляется устройством </a:t>
            </a:r>
            <a:r>
              <a:rPr lang="ru-RU" sz="1600" dirty="0">
                <a:sym typeface="Huawei Sans" panose="020C0503030203020204" pitchFamily="34" charset="0"/>
              </a:rPr>
              <a:t>уровня 3.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Связь между VLAN  (2)</a:t>
            </a:r>
          </a:p>
        </p:txBody>
      </p:sp>
      <p:pic>
        <p:nvPicPr>
          <p:cNvPr id="42" name="图片 41" descr="通用交换机.png">
            <a:extLst>
              <a:ext uri="{FF2B5EF4-FFF2-40B4-BE49-F238E27FC236}">
                <a16:creationId xmlns:a16="http://schemas.microsoft.com/office/drawing/2014/main" xmlns="" id="{5583757F-4C12-471A-A130-6DAAF82105FA}"/>
              </a:ext>
            </a:extLst>
          </p:cNvPr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5687" y="3463627"/>
            <a:ext cx="668387" cy="513321"/>
          </a:xfrm>
          <a:prstGeom prst="rect">
            <a:avLst/>
          </a:prstGeom>
        </p:spPr>
      </p:pic>
      <p:cxnSp>
        <p:nvCxnSpPr>
          <p:cNvPr id="31" name="直接连接符 30"/>
          <p:cNvCxnSpPr>
            <a:stCxn id="37" idx="0"/>
          </p:cNvCxnSpPr>
          <p:nvPr/>
        </p:nvCxnSpPr>
        <p:spPr bwMode="auto">
          <a:xfrm flipV="1">
            <a:off x="3054525" y="3785431"/>
            <a:ext cx="2978909" cy="144511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直接连接符 34"/>
          <p:cNvCxnSpPr>
            <a:stCxn id="45" idx="0"/>
          </p:cNvCxnSpPr>
          <p:nvPr/>
        </p:nvCxnSpPr>
        <p:spPr bwMode="auto">
          <a:xfrm flipH="1" flipV="1">
            <a:off x="6702983" y="3785431"/>
            <a:ext cx="2991367" cy="144511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7" name="图片 36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20331" y="5230549"/>
            <a:ext cx="668387" cy="513321"/>
          </a:xfrm>
          <a:prstGeom prst="rect">
            <a:avLst/>
          </a:prstGeom>
        </p:spPr>
      </p:pic>
      <p:pic>
        <p:nvPicPr>
          <p:cNvPr id="40" name="图片 39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3577" y="5230549"/>
            <a:ext cx="668387" cy="513321"/>
          </a:xfrm>
          <a:prstGeom prst="rect">
            <a:avLst/>
          </a:prstGeom>
        </p:spPr>
      </p:pic>
      <p:pic>
        <p:nvPicPr>
          <p:cNvPr id="41" name="图片 40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56910" y="5230549"/>
            <a:ext cx="668387" cy="513321"/>
          </a:xfrm>
          <a:prstGeom prst="rect">
            <a:avLst/>
          </a:prstGeom>
        </p:spPr>
      </p:pic>
      <p:pic>
        <p:nvPicPr>
          <p:cNvPr id="45" name="图片 44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60156" y="5230549"/>
            <a:ext cx="668387" cy="513321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3555978" y="5532096"/>
            <a:ext cx="1116892" cy="2251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47" name="矩形 46"/>
          <p:cNvSpPr/>
          <p:nvPr/>
        </p:nvSpPr>
        <p:spPr>
          <a:xfrm>
            <a:off x="8198666" y="5548498"/>
            <a:ext cx="1079377" cy="2251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20</a:t>
            </a:r>
          </a:p>
        </p:txBody>
      </p:sp>
      <p:sp>
        <p:nvSpPr>
          <p:cNvPr id="51" name="TextBox 77"/>
          <p:cNvSpPr txBox="1"/>
          <p:nvPr/>
        </p:nvSpPr>
        <p:spPr bwMode="auto">
          <a:xfrm>
            <a:off x="3268703" y="5773605"/>
            <a:ext cx="1609233" cy="31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192.168.10.0/24</a:t>
            </a:r>
          </a:p>
        </p:txBody>
      </p:sp>
      <p:sp>
        <p:nvSpPr>
          <p:cNvPr id="52" name="TextBox 77"/>
          <p:cNvSpPr txBox="1"/>
          <p:nvPr/>
        </p:nvSpPr>
        <p:spPr bwMode="auto">
          <a:xfrm>
            <a:off x="8025297" y="5773605"/>
            <a:ext cx="1644967" cy="31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192.168.20.0/24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666274" y="3285960"/>
            <a:ext cx="1804915" cy="3047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Маршрутизатор</a:t>
            </a:r>
          </a:p>
        </p:txBody>
      </p:sp>
      <p:pic>
        <p:nvPicPr>
          <p:cNvPr id="34" name="Picture 12" descr="E:\2016.01\1.12 扁平化图标\蓝色\AR-蓝色最新-40.png">
            <a:extLst>
              <a:ext uri="{FF2B5EF4-FFF2-40B4-BE49-F238E27FC236}">
                <a16:creationId xmlns="" xmlns:a16="http://schemas.microsoft.com/office/drawing/2014/main" id="{1D8E071F-501D-48FF-8ED1-076998A80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04890" y="2824890"/>
            <a:ext cx="540000" cy="441818"/>
          </a:xfrm>
          <a:prstGeom prst="rect">
            <a:avLst/>
          </a:prstGeom>
          <a:noFill/>
        </p:spPr>
      </p:pic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7DBB15C3-7119-4BF5-AC36-6F6AFF9EB213}"/>
              </a:ext>
            </a:extLst>
          </p:cNvPr>
          <p:cNvSpPr/>
          <p:nvPr/>
        </p:nvSpPr>
        <p:spPr>
          <a:xfrm>
            <a:off x="1683646" y="3181657"/>
            <a:ext cx="215916" cy="215916"/>
          </a:xfrm>
          <a:prstGeom prst="ellipse">
            <a:avLst/>
          </a:prstGeom>
          <a:solidFill>
            <a:srgbClr val="8CCAA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58" name="椭圆 57">
            <a:extLst>
              <a:ext uri="{FF2B5EF4-FFF2-40B4-BE49-F238E27FC236}">
                <a16:creationId xmlns="" xmlns:a16="http://schemas.microsoft.com/office/drawing/2014/main" id="{E3AA826D-E4AC-459E-9C44-0CE0D8799DF1}"/>
              </a:ext>
            </a:extLst>
          </p:cNvPr>
          <p:cNvSpPr/>
          <p:nvPr/>
        </p:nvSpPr>
        <p:spPr>
          <a:xfrm>
            <a:off x="1683646" y="3546622"/>
            <a:ext cx="215916" cy="215916"/>
          </a:xfrm>
          <a:prstGeom prst="ellipse">
            <a:avLst/>
          </a:prstGeom>
          <a:solidFill>
            <a:srgbClr val="EC706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</a:t>
            </a:r>
          </a:p>
        </p:txBody>
      </p:sp>
      <p:sp>
        <p:nvSpPr>
          <p:cNvPr id="59" name="TextBox 120">
            <a:extLst>
              <a:ext uri="{FF2B5EF4-FFF2-40B4-BE49-F238E27FC236}">
                <a16:creationId xmlns="" xmlns:a16="http://schemas.microsoft.com/office/drawing/2014/main" id="{80742BB8-DAF7-4E24-BB0B-9F7C1C0F7EBA}"/>
              </a:ext>
            </a:extLst>
          </p:cNvPr>
          <p:cNvSpPr txBox="1"/>
          <p:nvPr/>
        </p:nvSpPr>
        <p:spPr>
          <a:xfrm>
            <a:off x="1913157" y="3171136"/>
            <a:ext cx="2061000" cy="2182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уровня 2</a:t>
            </a:r>
          </a:p>
        </p:txBody>
      </p:sp>
      <p:sp>
        <p:nvSpPr>
          <p:cNvPr id="60" name="TextBox 120">
            <a:extLst>
              <a:ext uri="{FF2B5EF4-FFF2-40B4-BE49-F238E27FC236}">
                <a16:creationId xmlns="" xmlns:a16="http://schemas.microsoft.com/office/drawing/2014/main" id="{BA178C7B-FB8C-4D9C-9731-7001BEE1F59D}"/>
              </a:ext>
            </a:extLst>
          </p:cNvPr>
          <p:cNvSpPr txBox="1"/>
          <p:nvPr/>
        </p:nvSpPr>
        <p:spPr>
          <a:xfrm>
            <a:off x="1899494" y="3526625"/>
            <a:ext cx="2039147" cy="3157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уровня 3</a:t>
            </a:r>
          </a:p>
        </p:txBody>
      </p:sp>
      <p:sp>
        <p:nvSpPr>
          <p:cNvPr id="63" name="椭圆 62">
            <a:extLst>
              <a:ext uri="{FF2B5EF4-FFF2-40B4-BE49-F238E27FC236}">
                <a16:creationId xmlns="" xmlns:a16="http://schemas.microsoft.com/office/drawing/2014/main" id="{E3AA826D-E4AC-459E-9C44-0CE0D8799DF1}"/>
              </a:ext>
            </a:extLst>
          </p:cNvPr>
          <p:cNvSpPr/>
          <p:nvPr/>
        </p:nvSpPr>
        <p:spPr>
          <a:xfrm>
            <a:off x="4336932" y="3095944"/>
            <a:ext cx="215916" cy="215916"/>
          </a:xfrm>
          <a:prstGeom prst="ellipse">
            <a:avLst/>
          </a:prstGeom>
          <a:solidFill>
            <a:srgbClr val="EC706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</a:t>
            </a:r>
          </a:p>
        </p:txBody>
      </p: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E3AA826D-E4AC-459E-9C44-0CE0D8799DF1}"/>
              </a:ext>
            </a:extLst>
          </p:cNvPr>
          <p:cNvSpPr/>
          <p:nvPr/>
        </p:nvSpPr>
        <p:spPr>
          <a:xfrm>
            <a:off x="4336932" y="2844937"/>
            <a:ext cx="215916" cy="215916"/>
          </a:xfrm>
          <a:prstGeom prst="ellipse">
            <a:avLst/>
          </a:prstGeom>
          <a:solidFill>
            <a:srgbClr val="EC706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="" xmlns:a16="http://schemas.microsoft.com/office/drawing/2014/main" id="{7DBB15C3-7119-4BF5-AC36-6F6AFF9EB213}"/>
              </a:ext>
            </a:extLst>
          </p:cNvPr>
          <p:cNvSpPr/>
          <p:nvPr/>
        </p:nvSpPr>
        <p:spPr>
          <a:xfrm>
            <a:off x="6550017" y="3950955"/>
            <a:ext cx="215916" cy="215916"/>
          </a:xfrm>
          <a:prstGeom prst="ellipse">
            <a:avLst/>
          </a:prstGeom>
          <a:solidFill>
            <a:srgbClr val="8CCAA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7DBB15C3-7119-4BF5-AC36-6F6AFF9EB213}"/>
              </a:ext>
            </a:extLst>
          </p:cNvPr>
          <p:cNvSpPr/>
          <p:nvPr/>
        </p:nvSpPr>
        <p:spPr>
          <a:xfrm>
            <a:off x="5925476" y="3729062"/>
            <a:ext cx="215916" cy="215916"/>
          </a:xfrm>
          <a:prstGeom prst="ellipse">
            <a:avLst/>
          </a:prstGeom>
          <a:solidFill>
            <a:srgbClr val="8CCAA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70" name="椭圆 69">
            <a:extLst>
              <a:ext uri="{FF2B5EF4-FFF2-40B4-BE49-F238E27FC236}">
                <a16:creationId xmlns="" xmlns:a16="http://schemas.microsoft.com/office/drawing/2014/main" id="{7DBB15C3-7119-4BF5-AC36-6F6AFF9EB213}"/>
              </a:ext>
            </a:extLst>
          </p:cNvPr>
          <p:cNvSpPr/>
          <p:nvPr/>
        </p:nvSpPr>
        <p:spPr>
          <a:xfrm>
            <a:off x="6003352" y="3950955"/>
            <a:ext cx="215916" cy="215916"/>
          </a:xfrm>
          <a:prstGeom prst="ellipse">
            <a:avLst/>
          </a:prstGeom>
          <a:solidFill>
            <a:srgbClr val="8CCAA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71" name="椭圆 70">
            <a:extLst>
              <a:ext uri="{FF2B5EF4-FFF2-40B4-BE49-F238E27FC236}">
                <a16:creationId xmlns="" xmlns:a16="http://schemas.microsoft.com/office/drawing/2014/main" id="{7DBB15C3-7119-4BF5-AC36-6F6AFF9EB213}"/>
              </a:ext>
            </a:extLst>
          </p:cNvPr>
          <p:cNvSpPr/>
          <p:nvPr/>
        </p:nvSpPr>
        <p:spPr>
          <a:xfrm>
            <a:off x="6595025" y="3657684"/>
            <a:ext cx="215916" cy="215916"/>
          </a:xfrm>
          <a:prstGeom prst="ellipse">
            <a:avLst/>
          </a:prstGeom>
          <a:solidFill>
            <a:srgbClr val="8CCAA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72" name="椭圆 71">
            <a:extLst>
              <a:ext uri="{FF2B5EF4-FFF2-40B4-BE49-F238E27FC236}">
                <a16:creationId xmlns="" xmlns:a16="http://schemas.microsoft.com/office/drawing/2014/main" id="{7DBB15C3-7119-4BF5-AC36-6F6AFF9EB213}"/>
              </a:ext>
            </a:extLst>
          </p:cNvPr>
          <p:cNvSpPr/>
          <p:nvPr/>
        </p:nvSpPr>
        <p:spPr>
          <a:xfrm>
            <a:off x="6442059" y="3410014"/>
            <a:ext cx="215916" cy="215916"/>
          </a:xfrm>
          <a:prstGeom prst="ellipse">
            <a:avLst/>
          </a:prstGeom>
          <a:solidFill>
            <a:srgbClr val="8CCAA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3238427" y="2921249"/>
            <a:ext cx="4252372" cy="2309300"/>
          </a:xfrm>
          <a:custGeom>
            <a:avLst/>
            <a:gdLst>
              <a:gd name="connsiteX0" fmla="*/ 60335 w 4537085"/>
              <a:gd name="connsiteY0" fmla="*/ 1951265 h 2113190"/>
              <a:gd name="connsiteX1" fmla="*/ 174635 w 4537085"/>
              <a:gd name="connsiteY1" fmla="*/ 1913165 h 2113190"/>
              <a:gd name="connsiteX2" fmla="*/ 2965460 w 4537085"/>
              <a:gd name="connsiteY2" fmla="*/ 598715 h 2113190"/>
              <a:gd name="connsiteX3" fmla="*/ 1489085 w 4537085"/>
              <a:gd name="connsiteY3" fmla="*/ 131990 h 2113190"/>
              <a:gd name="connsiteX4" fmla="*/ 3498860 w 4537085"/>
              <a:gd name="connsiteY4" fmla="*/ 179615 h 2113190"/>
              <a:gd name="connsiteX5" fmla="*/ 4537085 w 4537085"/>
              <a:gd name="connsiteY5" fmla="*/ 2113190 h 2113190"/>
              <a:gd name="connsiteX0" fmla="*/ 0 w 4362450"/>
              <a:gd name="connsiteY0" fmla="*/ 1913165 h 2113190"/>
              <a:gd name="connsiteX1" fmla="*/ 2790825 w 4362450"/>
              <a:gd name="connsiteY1" fmla="*/ 598715 h 2113190"/>
              <a:gd name="connsiteX2" fmla="*/ 1314450 w 4362450"/>
              <a:gd name="connsiteY2" fmla="*/ 131990 h 2113190"/>
              <a:gd name="connsiteX3" fmla="*/ 3324225 w 4362450"/>
              <a:gd name="connsiteY3" fmla="*/ 179615 h 2113190"/>
              <a:gd name="connsiteX4" fmla="*/ 4362450 w 4362450"/>
              <a:gd name="connsiteY4" fmla="*/ 2113190 h 211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2450" h="2113190">
                <a:moveTo>
                  <a:pt x="0" y="1913165"/>
                </a:moveTo>
                <a:cubicBezTo>
                  <a:pt x="484188" y="1687740"/>
                  <a:pt x="2571750" y="895577"/>
                  <a:pt x="2790825" y="598715"/>
                </a:cubicBezTo>
                <a:cubicBezTo>
                  <a:pt x="3009900" y="301853"/>
                  <a:pt x="1225550" y="201840"/>
                  <a:pt x="1314450" y="131990"/>
                </a:cubicBezTo>
                <a:cubicBezTo>
                  <a:pt x="1403350" y="62140"/>
                  <a:pt x="2816225" y="-150585"/>
                  <a:pt x="3324225" y="179615"/>
                </a:cubicBezTo>
                <a:cubicBezTo>
                  <a:pt x="3832225" y="509815"/>
                  <a:pt x="4208463" y="1805215"/>
                  <a:pt x="4362450" y="2113190"/>
                </a:cubicBezTo>
              </a:path>
            </a:pathLst>
          </a:custGeom>
          <a:noFill/>
          <a:ln w="25400" cap="flat" cmpd="sng" algn="ctr">
            <a:solidFill>
              <a:srgbClr val="00B0F0"/>
            </a:solidFill>
            <a:prstDash val="solid"/>
            <a:round/>
            <a:headEnd type="arrow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 bwMode="auto">
          <a:xfrm>
            <a:off x="6760764" y="3462491"/>
            <a:ext cx="1558462" cy="231803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Коммутатор уровня 2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="" xmlns:a16="http://schemas.microsoft.com/office/drawing/2014/main" id="{7DBB15C3-7119-4BF5-AC36-6F6AFF9EB213}"/>
              </a:ext>
            </a:extLst>
          </p:cNvPr>
          <p:cNvSpPr/>
          <p:nvPr/>
        </p:nvSpPr>
        <p:spPr>
          <a:xfrm>
            <a:off x="5895394" y="3452063"/>
            <a:ext cx="215916" cy="215916"/>
          </a:xfrm>
          <a:prstGeom prst="ellipse">
            <a:avLst/>
          </a:prstGeom>
          <a:solidFill>
            <a:srgbClr val="8CCAA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1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11768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pPr marL="457200" indent="-457200"/>
            <a:r>
              <a:rPr lang="ru-RU" dirty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Исходные данные</a:t>
            </a:r>
          </a:p>
          <a:p>
            <a:pPr marL="457200" indent="-457200"/>
            <a:r>
              <a:rPr lang="ru-RU" b="1" dirty="0"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физических интерфейсов или субинтерфейсов маршрутизаторов для реализации связи между VLAN</a:t>
            </a:r>
          </a:p>
          <a:p>
            <a:pPr marL="457200" indent="-457200"/>
            <a:r>
              <a:rPr lang="ru-RU" dirty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интерфейсов VLANIF для реализации связи между VLAN</a:t>
            </a:r>
          </a:p>
          <a:p>
            <a:pPr marL="457200" indent="-457200"/>
            <a:r>
              <a:rPr lang="ru-RU" dirty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Процесс </a:t>
            </a:r>
            <a:r>
              <a:rPr lang="ru-RU" dirty="0" smtClean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связи на уровне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3</a:t>
            </a:r>
          </a:p>
          <a:p>
            <a:endParaRPr lang="zh-CN" altLang="en-US" dirty="0"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33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Использование физических интерфейсов маршрутизаторов </a:t>
            </a:r>
          </a:p>
        </p:txBody>
      </p:sp>
      <p:cxnSp>
        <p:nvCxnSpPr>
          <p:cNvPr id="45" name="直接连接符 44"/>
          <p:cNvCxnSpPr/>
          <p:nvPr/>
        </p:nvCxnSpPr>
        <p:spPr bwMode="auto">
          <a:xfrm flipV="1">
            <a:off x="3147410" y="2512010"/>
            <a:ext cx="0" cy="1491901"/>
          </a:xfrm>
          <a:prstGeom prst="line">
            <a:avLst/>
          </a:prstGeom>
          <a:noFill/>
          <a:ln w="28575" cap="flat" cmpd="sng" algn="ctr">
            <a:solidFill>
              <a:srgbClr val="FFD17D"/>
            </a:solidFill>
            <a:prstDash val="solid"/>
            <a:miter lim="800000"/>
          </a:ln>
          <a:effectLst/>
        </p:spPr>
      </p:cxnSp>
      <p:cxnSp>
        <p:nvCxnSpPr>
          <p:cNvPr id="49" name="直接连接符 48"/>
          <p:cNvCxnSpPr/>
          <p:nvPr/>
        </p:nvCxnSpPr>
        <p:spPr bwMode="auto">
          <a:xfrm flipV="1">
            <a:off x="3377206" y="2497727"/>
            <a:ext cx="0" cy="1491900"/>
          </a:xfrm>
          <a:prstGeom prst="line">
            <a:avLst/>
          </a:prstGeom>
          <a:solidFill>
            <a:srgbClr val="5B9BD5">
              <a:lumMod val="40000"/>
              <a:lumOff val="60000"/>
            </a:srgbClr>
          </a:solidFill>
          <a:ln w="2540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pic>
        <p:nvPicPr>
          <p:cNvPr id="8" name="图片 7" descr="汇聚交换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94414" y="3938304"/>
            <a:ext cx="540000" cy="441818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1244460" y="3243737"/>
            <a:ext cx="1938273" cy="56497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solidFill>
                  <a:srgbClr val="FFD17D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0/0/3</a:t>
            </a:r>
          </a:p>
          <a:p>
            <a:pPr algn="ctr" fontAlgn="ctr"/>
            <a:r>
              <a:rPr lang="ru-RU" sz="1400" dirty="0">
                <a:solidFill>
                  <a:srgbClr val="FFD17D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Доступ (VLAN 10)</a:t>
            </a:r>
          </a:p>
        </p:txBody>
      </p:sp>
      <p:sp>
        <p:nvSpPr>
          <p:cNvPr id="56" name="矩形 55"/>
          <p:cNvSpPr/>
          <p:nvPr/>
        </p:nvSpPr>
        <p:spPr>
          <a:xfrm>
            <a:off x="891594" y="4003911"/>
            <a:ext cx="1954941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solidFill>
                  <a:srgbClr val="FFD17D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  <a:p>
            <a:pPr algn="ctr" fontAlgn="ctr"/>
            <a:r>
              <a:rPr lang="ru-RU" sz="1400" dirty="0">
                <a:solidFill>
                  <a:srgbClr val="FFD17D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Доступ (VLAN 10)</a:t>
            </a:r>
          </a:p>
        </p:txBody>
      </p:sp>
      <p:sp>
        <p:nvSpPr>
          <p:cNvPr id="57" name="矩形 56"/>
          <p:cNvSpPr/>
          <p:nvPr/>
        </p:nvSpPr>
        <p:spPr>
          <a:xfrm>
            <a:off x="3811839" y="4003911"/>
            <a:ext cx="1798386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solidFill>
                  <a:srgbClr val="00B0F0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</a:t>
            </a:r>
          </a:p>
          <a:p>
            <a:pPr algn="ctr" fontAlgn="ctr"/>
            <a:r>
              <a:rPr lang="ru-RU" sz="1400" dirty="0">
                <a:solidFill>
                  <a:srgbClr val="00B0F0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Доступ (VLAN 20)</a:t>
            </a:r>
          </a:p>
        </p:txBody>
      </p:sp>
      <p:sp>
        <p:nvSpPr>
          <p:cNvPr id="58" name="矩形 57"/>
          <p:cNvSpPr/>
          <p:nvPr/>
        </p:nvSpPr>
        <p:spPr>
          <a:xfrm>
            <a:off x="3395916" y="3243737"/>
            <a:ext cx="1791546" cy="50147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solidFill>
                  <a:srgbClr val="00B0F0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0/0/4</a:t>
            </a:r>
          </a:p>
          <a:p>
            <a:pPr algn="ctr" fontAlgn="ctr"/>
            <a:r>
              <a:rPr lang="ru-RU" sz="1400" dirty="0">
                <a:solidFill>
                  <a:srgbClr val="00B0F0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Доступ (VLAN 20)</a:t>
            </a:r>
          </a:p>
        </p:txBody>
      </p:sp>
      <p:pic>
        <p:nvPicPr>
          <p:cNvPr id="29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994414" y="2105295"/>
            <a:ext cx="541200" cy="442799"/>
          </a:xfrm>
          <a:prstGeom prst="rect">
            <a:avLst/>
          </a:prstGeom>
          <a:noFill/>
        </p:spPr>
      </p:pic>
      <p:sp>
        <p:nvSpPr>
          <p:cNvPr id="61" name="矩形 60"/>
          <p:cNvSpPr/>
          <p:nvPr/>
        </p:nvSpPr>
        <p:spPr>
          <a:xfrm>
            <a:off x="1244460" y="2370143"/>
            <a:ext cx="1750270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 dirty="0">
                <a:solidFill>
                  <a:srgbClr val="FFD17D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0/0/1</a:t>
            </a:r>
          </a:p>
          <a:p>
            <a:pPr algn="r" fontAlgn="ctr"/>
            <a:r>
              <a:rPr lang="ru-RU" sz="1400" dirty="0">
                <a:solidFill>
                  <a:srgbClr val="FFD17D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192.168.10.254</a:t>
            </a:r>
          </a:p>
        </p:txBody>
      </p:sp>
      <p:sp>
        <p:nvSpPr>
          <p:cNvPr id="62" name="矩形 61"/>
          <p:cNvSpPr/>
          <p:nvPr/>
        </p:nvSpPr>
        <p:spPr>
          <a:xfrm>
            <a:off x="3545072" y="2361560"/>
            <a:ext cx="1522227" cy="5232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400" dirty="0">
                <a:solidFill>
                  <a:srgbClr val="00B0F0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 0/0/2</a:t>
            </a:r>
          </a:p>
          <a:p>
            <a:pPr fontAlgn="ctr"/>
            <a:r>
              <a:rPr lang="ru-RU" sz="1400" dirty="0">
                <a:solidFill>
                  <a:srgbClr val="00B0F0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192.168.20.254</a:t>
            </a:r>
          </a:p>
        </p:txBody>
      </p:sp>
      <p:sp>
        <p:nvSpPr>
          <p:cNvPr id="42" name="TextBox 8"/>
          <p:cNvSpPr txBox="1">
            <a:spLocks noChangeArrowheads="1"/>
          </p:cNvSpPr>
          <p:nvPr/>
        </p:nvSpPr>
        <p:spPr bwMode="auto">
          <a:xfrm>
            <a:off x="3049747" y="1828296"/>
            <a:ext cx="470866" cy="313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</p:txBody>
      </p:sp>
      <p:sp>
        <p:nvSpPr>
          <p:cNvPr id="43" name="TextBox 8"/>
          <p:cNvSpPr txBox="1">
            <a:spLocks noChangeArrowheads="1"/>
          </p:cNvSpPr>
          <p:nvPr/>
        </p:nvSpPr>
        <p:spPr bwMode="auto">
          <a:xfrm>
            <a:off x="2989811" y="4373242"/>
            <a:ext cx="638676" cy="319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defTabSz="91440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dirty="0">
                <a:solidFill>
                  <a:prstClr val="black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SW</a:t>
            </a:r>
            <a:r>
              <a:rPr kumimoji="0" lang="ru-RU" sz="1400" b="1" i="0" u="none" strike="noStrike" cap="none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40" name="文本占位符 2"/>
          <p:cNvSpPr txBox="1">
            <a:spLocks/>
          </p:cNvSpPr>
          <p:nvPr/>
        </p:nvSpPr>
        <p:spPr bwMode="auto">
          <a:xfrm>
            <a:off x="6290473" y="1625249"/>
            <a:ext cx="5423293" cy="3961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  <a:noAutofit/>
          </a:bodyPr>
          <a:lstStyle>
            <a:lvl1pPr marL="302279" indent="-302279" algn="just" defTabSz="914034" rtl="0" eaLnBrk="1" fontAlgn="auto" latinLnBrk="0" hangingPunct="1">
              <a:lnSpc>
                <a:spcPct val="140000"/>
              </a:lnSpc>
              <a:spcBef>
                <a:spcPts val="792"/>
              </a:spcBef>
              <a:buClrTx/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ctr">
              <a:lnSpc>
                <a:spcPct val="120000"/>
              </a:lnSpc>
              <a:spcBef>
                <a:spcPts val="0"/>
              </a:spcBef>
            </a:pP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Интерфейсы уровня 3 маршрутизатора выполняют функции шлюзов для </a:t>
            </a:r>
            <a:r>
              <a:rPr lang="ru-RU" sz="1400" dirty="0" smtClean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пересылки трафика </a:t>
            </a: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из сегмента локальной сети в другие сегменты сети.</a:t>
            </a:r>
          </a:p>
          <a:p>
            <a:pPr algn="l" fontAlgn="ctr">
              <a:lnSpc>
                <a:spcPct val="120000"/>
              </a:lnSpc>
              <a:spcBef>
                <a:spcPts val="0"/>
              </a:spcBef>
            </a:pP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Интерфейсы уровня 3 маршрутизатора не </a:t>
            </a:r>
            <a:r>
              <a:rPr lang="ru-RU" sz="1400" dirty="0" smtClean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обрабатывают </a:t>
            </a: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кадры данных с тегами VLAN. Поэтому интерфейсы коммутатора, подключенного к маршрутизатору, должны быть настроены как интерфейсы доступа.</a:t>
            </a:r>
          </a:p>
          <a:p>
            <a:pPr algn="l" fontAlgn="ctr">
              <a:lnSpc>
                <a:spcPct val="120000"/>
              </a:lnSpc>
              <a:spcBef>
                <a:spcPts val="0"/>
              </a:spcBef>
            </a:pP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Один физический интерфейс маршрутизатора может функционировать как шлюз только одной VLAN, что означает, что количество требуемых физических интерфейсов определяется количеством развернутых VLAN.</a:t>
            </a:r>
          </a:p>
          <a:p>
            <a:pPr algn="l" fontAlgn="ctr">
              <a:lnSpc>
                <a:spcPct val="120000"/>
              </a:lnSpc>
              <a:spcBef>
                <a:spcPts val="0"/>
              </a:spcBef>
            </a:pP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Маршрутизатор, который пересылает пакеты на уровне 3, предоставляет только небольшое количество физических интерфейсов. Следовательно, масштабируемость этого решения оставляет желать лучшего.</a:t>
            </a:r>
          </a:p>
          <a:p>
            <a:pPr algn="l" fontAlgn="ctr">
              <a:lnSpc>
                <a:spcPct val="120000"/>
              </a:lnSpc>
              <a:spcBef>
                <a:spcPts val="0"/>
              </a:spcBef>
            </a:pPr>
            <a:endParaRPr lang="zh-CN" altLang="en-US" sz="14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marL="0" indent="0" algn="l" fontAlgn="ctr">
              <a:lnSpc>
                <a:spcPct val="120000"/>
              </a:lnSpc>
              <a:spcBef>
                <a:spcPts val="0"/>
              </a:spcBef>
              <a:buNone/>
            </a:pPr>
            <a:endParaRPr lang="zh-CN" altLang="en-US" sz="1400" dirty="0"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6" name="圆角矩形 75"/>
          <p:cNvSpPr/>
          <p:nvPr/>
        </p:nvSpPr>
        <p:spPr>
          <a:xfrm>
            <a:off x="454566" y="1254153"/>
            <a:ext cx="5641434" cy="39402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Физическое соединение</a:t>
            </a:r>
          </a:p>
        </p:txBody>
      </p:sp>
      <p:sp>
        <p:nvSpPr>
          <p:cNvPr id="47" name="圆角矩形 75"/>
          <p:cNvSpPr/>
          <p:nvPr/>
        </p:nvSpPr>
        <p:spPr>
          <a:xfrm>
            <a:off x="454565" y="1685658"/>
            <a:ext cx="5641435" cy="4616718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algn="just" fontAlgn="ctr">
              <a:lnSpc>
                <a:spcPts val="26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6" name="圆角矩形 35"/>
          <p:cNvSpPr/>
          <p:nvPr/>
        </p:nvSpPr>
        <p:spPr bwMode="auto">
          <a:xfrm>
            <a:off x="947738" y="4848337"/>
            <a:ext cx="2163591" cy="1382168"/>
          </a:xfrm>
          <a:prstGeom prst="roundRect">
            <a:avLst>
              <a:gd name="adj" fmla="val 6109"/>
            </a:avLst>
          </a:prstGeom>
          <a:solidFill>
            <a:srgbClr val="FFFF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defTabSz="914400" fontAlgn="ctr">
              <a:lnSpc>
                <a:spcPts val="2200"/>
              </a:lnSpc>
            </a:pPr>
            <a:endParaRPr lang="zh-CN" altLang="en-US" sz="1600" i="1" kern="0" dirty="0">
              <a:solidFill>
                <a:srgbClr val="EC7061"/>
              </a:solidFill>
              <a:latin typeface="Arial" panose="020B0604020202020204" pitchFamily="34" charset="0"/>
              <a:ea typeface="方正兰亭黑简体"/>
              <a:sym typeface="Huawei Sans" panose="020C0503030203020204" pitchFamily="34" charset="0"/>
            </a:endParaRPr>
          </a:p>
        </p:txBody>
      </p:sp>
      <p:pic>
        <p:nvPicPr>
          <p:cNvPr id="39" name="图片 38" descr="P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60002" y="5039852"/>
            <a:ext cx="539063" cy="41400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953140" y="5003222"/>
            <a:ext cx="824264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10</a:t>
            </a:r>
          </a:p>
        </p:txBody>
      </p:sp>
      <p:sp>
        <p:nvSpPr>
          <p:cNvPr id="52" name="TextBox 77"/>
          <p:cNvSpPr txBox="1"/>
          <p:nvPr/>
        </p:nvSpPr>
        <p:spPr bwMode="auto">
          <a:xfrm>
            <a:off x="891594" y="5409810"/>
            <a:ext cx="2194270" cy="820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ПК1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192.168.10.2/24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Шлюз по умолчанию 192.168.10.254</a:t>
            </a:r>
          </a:p>
        </p:txBody>
      </p:sp>
      <p:sp>
        <p:nvSpPr>
          <p:cNvPr id="35" name="圆角矩形 34"/>
          <p:cNvSpPr/>
          <p:nvPr/>
        </p:nvSpPr>
        <p:spPr bwMode="auto">
          <a:xfrm>
            <a:off x="3742913" y="4848337"/>
            <a:ext cx="2163591" cy="1382168"/>
          </a:xfrm>
          <a:prstGeom prst="roundRect">
            <a:avLst>
              <a:gd name="adj" fmla="val 6109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53" name="图片 52" descr="P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45686" y="5039852"/>
            <a:ext cx="539063" cy="414000"/>
          </a:xfrm>
          <a:prstGeom prst="rect">
            <a:avLst/>
          </a:prstGeom>
        </p:spPr>
      </p:pic>
      <p:sp>
        <p:nvSpPr>
          <p:cNvPr id="54" name="矩形 53"/>
          <p:cNvSpPr/>
          <p:nvPr/>
        </p:nvSpPr>
        <p:spPr>
          <a:xfrm>
            <a:off x="4985418" y="5003222"/>
            <a:ext cx="824265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VLAN 20</a:t>
            </a:r>
          </a:p>
        </p:txBody>
      </p:sp>
      <p:sp>
        <p:nvSpPr>
          <p:cNvPr id="59" name="TextBox 77"/>
          <p:cNvSpPr txBox="1"/>
          <p:nvPr/>
        </p:nvSpPr>
        <p:spPr bwMode="auto">
          <a:xfrm>
            <a:off x="3628487" y="5409810"/>
            <a:ext cx="2216471" cy="820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ПК2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192.168.20.2/24</a:t>
            </a:r>
          </a:p>
          <a:p>
            <a:pPr algn="ctr" defTabSz="1001649" eaLnBrk="0" fontAlgn="ctr" hangingPunct="0"/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Шлюз по умолчанию 192.168.20.254</a:t>
            </a:r>
          </a:p>
        </p:txBody>
      </p:sp>
      <p:cxnSp>
        <p:nvCxnSpPr>
          <p:cNvPr id="4" name="直接连接符 3"/>
          <p:cNvCxnSpPr>
            <a:stCxn id="39" idx="0"/>
            <a:endCxn id="8" idx="1"/>
          </p:cNvCxnSpPr>
          <p:nvPr/>
        </p:nvCxnSpPr>
        <p:spPr bwMode="auto">
          <a:xfrm flipV="1">
            <a:off x="2029534" y="4159213"/>
            <a:ext cx="964880" cy="880639"/>
          </a:xfrm>
          <a:prstGeom prst="line">
            <a:avLst/>
          </a:prstGeom>
          <a:noFill/>
          <a:ln w="28575" cap="flat" cmpd="sng" algn="ctr">
            <a:solidFill>
              <a:srgbClr val="FFD17D"/>
            </a:solidFill>
            <a:prstDash val="solid"/>
            <a:miter lim="800000"/>
          </a:ln>
          <a:effectLst/>
        </p:spPr>
      </p:cxnSp>
      <p:cxnSp>
        <p:nvCxnSpPr>
          <p:cNvPr id="7" name="直接连接符 6"/>
          <p:cNvCxnSpPr>
            <a:stCxn id="53" idx="0"/>
            <a:endCxn id="8" idx="3"/>
          </p:cNvCxnSpPr>
          <p:nvPr/>
        </p:nvCxnSpPr>
        <p:spPr bwMode="auto">
          <a:xfrm flipH="1" flipV="1">
            <a:off x="3534414" y="4159213"/>
            <a:ext cx="1180804" cy="880639"/>
          </a:xfrm>
          <a:prstGeom prst="line">
            <a:avLst/>
          </a:prstGeom>
          <a:solidFill>
            <a:srgbClr val="5B9BD5">
              <a:lumMod val="40000"/>
              <a:lumOff val="60000"/>
            </a:srgbClr>
          </a:solidFill>
          <a:ln w="25400" cap="flat" cmpd="sng" algn="ctr">
            <a:solidFill>
              <a:srgbClr val="00B0F0"/>
            </a:solidFill>
            <a:prstDash val="solid"/>
            <a:miter lim="800000"/>
          </a:ln>
          <a:effectLst/>
        </p:spPr>
      </p:cxnSp>
      <p:sp>
        <p:nvSpPr>
          <p:cNvPr id="69" name="燕尾形 68"/>
          <p:cNvSpPr/>
          <p:nvPr/>
        </p:nvSpPr>
        <p:spPr bwMode="auto">
          <a:xfrm>
            <a:off x="7127631" y="34216"/>
            <a:ext cx="2770463" cy="34848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200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физических интерфейсов</a:t>
            </a:r>
          </a:p>
        </p:txBody>
      </p:sp>
      <p:sp>
        <p:nvSpPr>
          <p:cNvPr id="70" name="燕尾形 69"/>
          <p:cNvSpPr/>
          <p:nvPr/>
        </p:nvSpPr>
        <p:spPr bwMode="auto">
          <a:xfrm>
            <a:off x="9898094" y="34216"/>
            <a:ext cx="2129922" cy="34848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Использование субинтерфейсов</a:t>
            </a:r>
          </a:p>
        </p:txBody>
      </p:sp>
    </p:spTree>
    <p:extLst>
      <p:ext uri="{BB962C8B-B14F-4D97-AF65-F5344CB8AC3E}">
        <p14:creationId xmlns:p14="http://schemas.microsoft.com/office/powerpoint/2010/main" val="242545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"/>
      </a:majorFont>
      <a:minorFont>
        <a:latin typeface="Huawei Sans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"/>
      </a:majorFont>
      <a:minorFont>
        <a:latin typeface="Huawei Sans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C5B4B712841F4C8A7AAEE2CD191271" ma:contentTypeVersion="1" ma:contentTypeDescription="Create a new document." ma:contentTypeScope="" ma:versionID="fd4f534fc22f1d982cc2e0e62ad2af45">
  <xsd:schema xmlns:xsd="http://www.w3.org/2001/XMLSchema" xmlns:xs="http://www.w3.org/2001/XMLSchema" xmlns:p="http://schemas.microsoft.com/office/2006/metadata/properties" xmlns:ns2="475f1e55-3009-46d8-9566-5d569a2b3a98" targetNamespace="http://schemas.microsoft.com/office/2006/metadata/properties" ma:root="true" ma:fieldsID="1d095aabec1d15598815726bd4b054a7" ns2:_="">
    <xsd:import namespace="475f1e55-3009-46d8-9566-5d569a2b3a98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5f1e55-3009-46d8-9566-5d569a2b3a9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036C1CF-3677-4D52-ACA4-764170817AD9}">
  <ds:schemaRefs>
    <ds:schemaRef ds:uri="http://schemas.openxmlformats.org/package/2006/metadata/core-properties"/>
    <ds:schemaRef ds:uri="http://www.w3.org/XML/1998/namespace"/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dcmitype/"/>
    <ds:schemaRef ds:uri="http://schemas.microsoft.com/office/2006/documentManagement/types"/>
    <ds:schemaRef ds:uri="475f1e55-3009-46d8-9566-5d569a2b3a98"/>
  </ds:schemaRefs>
</ds:datastoreItem>
</file>

<file path=customXml/itemProps2.xml><?xml version="1.0" encoding="utf-8"?>
<ds:datastoreItem xmlns:ds="http://schemas.openxmlformats.org/officeDocument/2006/customXml" ds:itemID="{EBF59064-A980-4862-AF6F-A5732AFE08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75f1e55-3009-46d8-9566-5d569a2b3a9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61AF13C-6340-4787-BBBF-0D1B9457F01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1460</TotalTime>
  <Words>3257</Words>
  <Application>Microsoft Office PowerPoint</Application>
  <PresentationFormat>Widescreen</PresentationFormat>
  <Paragraphs>587</Paragraphs>
  <Slides>30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Courier New</vt:lpstr>
      <vt:lpstr>Wingdings</vt:lpstr>
      <vt:lpstr>Arial</vt:lpstr>
      <vt:lpstr>微软雅黑</vt:lpstr>
      <vt:lpstr>Huawei Sans</vt:lpstr>
      <vt:lpstr>方正兰亭黑简体</vt:lpstr>
      <vt:lpstr>1_自定义设计方案</vt:lpstr>
      <vt:lpstr>PowerPoint Presentation</vt:lpstr>
      <vt:lpstr>Связь между VLAN </vt:lpstr>
      <vt:lpstr>PowerPoint Presentation</vt:lpstr>
      <vt:lpstr>PowerPoint Presentation</vt:lpstr>
      <vt:lpstr>PowerPoint Presentation</vt:lpstr>
      <vt:lpstr>Связь между VLAN (1)</vt:lpstr>
      <vt:lpstr>Связь между VLAN  (2)</vt:lpstr>
      <vt:lpstr>PowerPoint Presentation</vt:lpstr>
      <vt:lpstr>Использование физических интерфейсов маршрутизаторов </vt:lpstr>
      <vt:lpstr>Использование субинтерфейсов маршрутизаторов </vt:lpstr>
      <vt:lpstr>Обработка субинтерфейса</vt:lpstr>
      <vt:lpstr>Пример конфигурирования субинтерфейсов</vt:lpstr>
      <vt:lpstr>PowerPoint Presentation</vt:lpstr>
      <vt:lpstr>Коммутатор уровня 3 и интерфейсы VLANIF </vt:lpstr>
      <vt:lpstr>Пример конфигурирования интерфейсов VLANIF</vt:lpstr>
      <vt:lpstr>Процесс пересылки VLANIF (1)</vt:lpstr>
      <vt:lpstr>Процесс пересылки VLANIF (2)</vt:lpstr>
      <vt:lpstr>Процесс пересылки VLANIF (3)</vt:lpstr>
      <vt:lpstr>PowerPoint Presentation</vt:lpstr>
      <vt:lpstr>Топология сети</vt:lpstr>
      <vt:lpstr>Логическое соединение</vt:lpstr>
      <vt:lpstr>Процесс связи (1)</vt:lpstr>
      <vt:lpstr>Процесс связи (2)</vt:lpstr>
      <vt:lpstr>Процесс связи (3)</vt:lpstr>
      <vt:lpstr>Процесс связи (4)</vt:lpstr>
      <vt:lpstr>Процесс связи (5)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fanyan (A)</dc:creator>
  <cp:lastModifiedBy>Diana Talypova</cp:lastModifiedBy>
  <cp:revision>133</cp:revision>
  <dcterms:created xsi:type="dcterms:W3CDTF">2018-11-29T10:16:29Z</dcterms:created>
  <dcterms:modified xsi:type="dcterms:W3CDTF">2021-02-21T08:31:16Z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(3)Q+t5JsASNuGRi9WEn6q6mIF5rpTeC3bc+8e17nQs3PRNrl2kAfA1qbGGufPiLKGAgcyBSfxh
/T3zsagpHpm5ygXzF3VEgXoXNMJyqvzLdkpTfimFoE07lNd26gdqXlAoaTshFSaKdFNPPhKB
XYojiSBjzqEbEOJVG7b0nzmr142O4QvlZwkDdUFtKTj8Ls6iKsonASJ4pgX5AZM8Wi05OUfE
xp2LHjugPT0DVwq0HM</vt:lpwstr>
  </property>
  <property fmtid="{D5CDD505-2E9C-101B-9397-08002B2CF9AE}" pid="3" name="_2015_ms_pID_7253431">
    <vt:lpwstr>/MPL8OWGb4LmpkcFAs66G8JjZudm8M6kFRzAFlvPo7vIi3GcFUAQj9
kq3CWNCkwndRahu2NAn+tY9fmxSG2J1ERZ2p5um/d27ia0/qwH/5Tqz2L1CAnb4h/DuwGweX
jNAEA0hwaiYCEQ1H9wK3M+nDPH/Q1+LIJvZcNRfQHv3YXCqWv2B+QzlWsBQks4uyVmPwqDrl
7sMTd8RDlx079HBw5H95sPE7poSZyCgdW2F0</vt:lpwstr>
  </property>
  <property fmtid="{D5CDD505-2E9C-101B-9397-08002B2CF9AE}" pid="4" name="_2015_ms_pID_7253432">
    <vt:lpwstr>og==</vt:lpwstr>
  </property>
  <property fmtid="{D5CDD505-2E9C-101B-9397-08002B2CF9AE}" pid="5" name="ContentTypeId">
    <vt:lpwstr>0x01010002C5B4B712841F4C8A7AAEE2CD191271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1613102359</vt:lpwstr>
  </property>
</Properties>
</file>